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Display" charset="1" panose="02020502080505020204"/>
      <p:regular r:id="rId10"/>
    </p:embeddedFont>
    <p:embeddedFont>
      <p:font typeface="Noto Serif Display Bold" charset="1" panose="02020802080505020204"/>
      <p:regular r:id="rId11"/>
    </p:embeddedFont>
    <p:embeddedFont>
      <p:font typeface="Noto Serif Display Italics" charset="1" panose="02020502080505090204"/>
      <p:regular r:id="rId12"/>
    </p:embeddedFont>
    <p:embeddedFont>
      <p:font typeface="Noto Serif Display Bold Italics" charset="1" panose="02020802080505090204"/>
      <p:regular r:id="rId13"/>
    </p:embeddedFont>
    <p:embeddedFont>
      <p:font typeface="Noto Serif Display Thin" charset="1" panose="02020202080505020204"/>
      <p:regular r:id="rId14"/>
    </p:embeddedFont>
    <p:embeddedFont>
      <p:font typeface="Noto Serif Display Thin Italics" charset="1" panose="02020202080505090204"/>
      <p:regular r:id="rId15"/>
    </p:embeddedFont>
    <p:embeddedFont>
      <p:font typeface="Noto Serif Display Extra-Light" charset="1" panose="02020302080505020204"/>
      <p:regular r:id="rId16"/>
    </p:embeddedFont>
    <p:embeddedFont>
      <p:font typeface="Noto Serif Display Extra-Light Italics" charset="1" panose="02020302080505090204"/>
      <p:regular r:id="rId17"/>
    </p:embeddedFont>
    <p:embeddedFont>
      <p:font typeface="Noto Serif Display Light" charset="1" panose="02020402080505020204"/>
      <p:regular r:id="rId18"/>
    </p:embeddedFont>
    <p:embeddedFont>
      <p:font typeface="Noto Serif Display Light Italics" charset="1" panose="02020402080505090204"/>
      <p:regular r:id="rId19"/>
    </p:embeddedFont>
    <p:embeddedFont>
      <p:font typeface="Noto Serif Display Medium" charset="1" panose="02020602080505020204"/>
      <p:regular r:id="rId20"/>
    </p:embeddedFont>
    <p:embeddedFont>
      <p:font typeface="Noto Serif Display Medium Italics" charset="1" panose="02020602080505090204"/>
      <p:regular r:id="rId21"/>
    </p:embeddedFont>
    <p:embeddedFont>
      <p:font typeface="Noto Serif Display Semi-Bold" charset="1" panose="02020702080505020204"/>
      <p:regular r:id="rId22"/>
    </p:embeddedFont>
    <p:embeddedFont>
      <p:font typeface="Noto Serif Display Semi-Bold Italics" charset="1" panose="02020702080505090204"/>
      <p:regular r:id="rId23"/>
    </p:embeddedFont>
    <p:embeddedFont>
      <p:font typeface="Noto Serif Display Ultra-Bold" charset="1" panose="02020902080505020204"/>
      <p:regular r:id="rId24"/>
    </p:embeddedFont>
    <p:embeddedFont>
      <p:font typeface="Noto Serif Display Ultra-Bold Italics" charset="1" panose="02020902080505090204"/>
      <p:regular r:id="rId25"/>
    </p:embeddedFont>
    <p:embeddedFont>
      <p:font typeface="Noto Serif Display Heavy" charset="1" panose="02020A02080505020204"/>
      <p:regular r:id="rId26"/>
    </p:embeddedFont>
    <p:embeddedFont>
      <p:font typeface="Noto Serif Display Heavy Italics" charset="1" panose="02020A02080505090204"/>
      <p:regular r:id="rId27"/>
    </p:embeddedFont>
    <p:embeddedFont>
      <p:font typeface="Fira Sans" charset="1" panose="020B0503050000020004"/>
      <p:regular r:id="rId28"/>
    </p:embeddedFont>
    <p:embeddedFont>
      <p:font typeface="Fira Sans Bold" charset="1" panose="020B0803050000020004"/>
      <p:regular r:id="rId29"/>
    </p:embeddedFont>
    <p:embeddedFont>
      <p:font typeface="Fira Sans Italics" charset="1" panose="020B0503050000020004"/>
      <p:regular r:id="rId30"/>
    </p:embeddedFont>
    <p:embeddedFont>
      <p:font typeface="Fira Sans Bold Italics" charset="1" panose="020B0803050000020004"/>
      <p:regular r:id="rId31"/>
    </p:embeddedFont>
    <p:embeddedFont>
      <p:font typeface="Fira Sans Thin" charset="1" panose="020B0303050000020004"/>
      <p:regular r:id="rId32"/>
    </p:embeddedFont>
    <p:embeddedFont>
      <p:font typeface="Fira Sans Thin Italics" charset="1" panose="020B0303050000020004"/>
      <p:regular r:id="rId33"/>
    </p:embeddedFont>
    <p:embeddedFont>
      <p:font typeface="Fira Sans Extra-Light" charset="1" panose="020B0403050000020004"/>
      <p:regular r:id="rId34"/>
    </p:embeddedFont>
    <p:embeddedFont>
      <p:font typeface="Fira Sans Extra-Light Italics" charset="1" panose="020B0403050000020004"/>
      <p:regular r:id="rId35"/>
    </p:embeddedFont>
    <p:embeddedFont>
      <p:font typeface="Fira Sans Light" charset="1" panose="020B0403050000020004"/>
      <p:regular r:id="rId36"/>
    </p:embeddedFont>
    <p:embeddedFont>
      <p:font typeface="Fira Sans Light Italics" charset="1" panose="020B0403050000020004"/>
      <p:regular r:id="rId37"/>
    </p:embeddedFont>
    <p:embeddedFont>
      <p:font typeface="Fira Sans Medium" charset="1" panose="020B0603050000020004"/>
      <p:regular r:id="rId38"/>
    </p:embeddedFont>
    <p:embeddedFont>
      <p:font typeface="Fira Sans Medium Italics" charset="1" panose="020B0603050000020004"/>
      <p:regular r:id="rId39"/>
    </p:embeddedFont>
    <p:embeddedFont>
      <p:font typeface="Fira Sans Semi-Bold" charset="1" panose="020B0603050000020004"/>
      <p:regular r:id="rId40"/>
    </p:embeddedFont>
    <p:embeddedFont>
      <p:font typeface="Fira Sans Semi-Bold Italics" charset="1" panose="020B0703050000020004"/>
      <p:regular r:id="rId41"/>
    </p:embeddedFont>
    <p:embeddedFont>
      <p:font typeface="Fira Sans Ultra-Bold" charset="1" panose="020B0903050000020004"/>
      <p:regular r:id="rId42"/>
    </p:embeddedFont>
    <p:embeddedFont>
      <p:font typeface="Fira Sans Ultra-Bold Italics" charset="1" panose="020B0903050000020004"/>
      <p:regular r:id="rId43"/>
    </p:embeddedFont>
    <p:embeddedFont>
      <p:font typeface="Fira Sans Heavy" charset="1" panose="020B0A03050000020004"/>
      <p:regular r:id="rId44"/>
    </p:embeddedFont>
    <p:embeddedFont>
      <p:font typeface="Fira Sans Heavy Italics" charset="1" panose="020B0A03050000020004"/>
      <p:regular r:id="rId45"/>
    </p:embeddedFont>
    <p:embeddedFont>
      <p:font typeface="Clear Sans" charset="1" panose="020B0503030202020304"/>
      <p:regular r:id="rId46"/>
    </p:embeddedFont>
    <p:embeddedFont>
      <p:font typeface="Clear Sans Bold" charset="1" panose="020B0803030202020304"/>
      <p:regular r:id="rId47"/>
    </p:embeddedFont>
    <p:embeddedFont>
      <p:font typeface="Clear Sans Italics" charset="1" panose="020B0503030202090304"/>
      <p:regular r:id="rId48"/>
    </p:embeddedFont>
    <p:embeddedFont>
      <p:font typeface="Clear Sans Bold Italics" charset="1" panose="020B0803030202090304"/>
      <p:regular r:id="rId49"/>
    </p:embeddedFont>
    <p:embeddedFont>
      <p:font typeface="Clear Sans Thin" charset="1" panose="020B0203030202020304"/>
      <p:regular r:id="rId50"/>
    </p:embeddedFont>
    <p:embeddedFont>
      <p:font typeface="Clear Sans Light" charset="1" panose="020B0303030202020304"/>
      <p:regular r:id="rId51"/>
    </p:embeddedFont>
    <p:embeddedFont>
      <p:font typeface="Clear Sans Medium" charset="1" panose="020B0603030202020304"/>
      <p:regular r:id="rId52"/>
    </p:embeddedFont>
    <p:embeddedFont>
      <p:font typeface="Clear Sans Medium Italics" charset="1" panose="020B0603030202090304"/>
      <p:regular r:id="rId53"/>
    </p:embeddedFont>
    <p:embeddedFont>
      <p:font typeface="Bungee"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66" Target="slides/slide12.xml" Type="http://schemas.openxmlformats.org/officeDocument/2006/relationships/slide"/><Relationship Id="rId67" Target="slides/slide13.xml" Type="http://schemas.openxmlformats.org/officeDocument/2006/relationships/slide"/><Relationship Id="rId68" Target="slides/slide14.xml" Type="http://schemas.openxmlformats.org/officeDocument/2006/relationships/slide"/><Relationship Id="rId69"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8.png" Type="http://schemas.openxmlformats.org/officeDocument/2006/relationships/image"/><Relationship Id="rId4" Target="../media/image16.png" Type="http://schemas.openxmlformats.org/officeDocument/2006/relationships/image"/><Relationship Id="rId5" Target="../media/image4.pn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2" Target="../media/image19.png" Type="http://schemas.openxmlformats.org/officeDocument/2006/relationships/image"/><Relationship Id="rId3" Target="../media/image26.png" Type="http://schemas.openxmlformats.org/officeDocument/2006/relationships/image"/><Relationship Id="rId4" Target="../media/image16.png" Type="http://schemas.openxmlformats.org/officeDocument/2006/relationships/image"/><Relationship Id="rId5" Target="../media/image12.png" Type="http://schemas.openxmlformats.org/officeDocument/2006/relationships/image"/><Relationship Id="rId6" Target="../media/image30.jpeg" Type="http://schemas.openxmlformats.org/officeDocument/2006/relationships/image"/><Relationship Id="rId7" Target="../media/image18.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4.png" Type="http://schemas.openxmlformats.org/officeDocument/2006/relationships/image"/><Relationship Id="rId2" Target="../media/image19.png" Type="http://schemas.openxmlformats.org/officeDocument/2006/relationships/image"/><Relationship Id="rId3" Target="../media/image26.png" Type="http://schemas.openxmlformats.org/officeDocument/2006/relationships/image"/><Relationship Id="rId4" Target="../media/image16.png" Type="http://schemas.openxmlformats.org/officeDocument/2006/relationships/image"/><Relationship Id="rId5" Target="../media/image12.png" Type="http://schemas.openxmlformats.org/officeDocument/2006/relationships/image"/><Relationship Id="rId6" Target="../media/image30.jpeg" Type="http://schemas.openxmlformats.org/officeDocument/2006/relationships/image"/><Relationship Id="rId7" Target="../media/image18.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 Id="rId4" Target="../media/image36.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4.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8.png" Type="http://schemas.openxmlformats.org/officeDocument/2006/relationships/image"/><Relationship Id="rId4" Target="../media/image24.pn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6.png" Type="http://schemas.openxmlformats.org/officeDocument/2006/relationships/image"/><Relationship Id="rId4" Target="../media/image26.png" Type="http://schemas.openxmlformats.org/officeDocument/2006/relationships/image"/><Relationship Id="rId5" Target="../media/image9.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4.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054585" y="0"/>
            <a:ext cx="9144000" cy="10287000"/>
          </a:xfrm>
          <a:prstGeom prst="rect">
            <a:avLst/>
          </a:prstGeom>
          <a:solidFill>
            <a:srgbClr val="F3F3F3"/>
          </a:solidFill>
        </p:spPr>
      </p:sp>
      <p:sp>
        <p:nvSpPr>
          <p:cNvPr name="Freeform 3" id="3"/>
          <p:cNvSpPr/>
          <p:nvPr/>
        </p:nvSpPr>
        <p:spPr>
          <a:xfrm flipH="false" flipV="false" rot="0">
            <a:off x="9723848" y="1114039"/>
            <a:ext cx="7984303" cy="8058923"/>
          </a:xfrm>
          <a:custGeom>
            <a:avLst/>
            <a:gdLst/>
            <a:ahLst/>
            <a:cxnLst/>
            <a:rect r="r" b="b" t="t" l="l"/>
            <a:pathLst>
              <a:path h="8058923" w="7984303">
                <a:moveTo>
                  <a:pt x="0" y="0"/>
                </a:moveTo>
                <a:lnTo>
                  <a:pt x="7984304" y="0"/>
                </a:lnTo>
                <a:lnTo>
                  <a:pt x="7984304" y="8058922"/>
                </a:lnTo>
                <a:lnTo>
                  <a:pt x="0" y="8058922"/>
                </a:lnTo>
                <a:lnTo>
                  <a:pt x="0" y="0"/>
                </a:lnTo>
                <a:close/>
              </a:path>
            </a:pathLst>
          </a:custGeom>
          <a:blipFill>
            <a:blip r:embed="rId2"/>
            <a:stretch>
              <a:fillRect l="0" t="0" r="0" b="0"/>
            </a:stretch>
          </a:blipFill>
        </p:spPr>
      </p:sp>
      <p:sp>
        <p:nvSpPr>
          <p:cNvPr name="TextBox 4" id="4"/>
          <p:cNvSpPr txBox="true"/>
          <p:nvPr/>
        </p:nvSpPr>
        <p:spPr>
          <a:xfrm rot="0">
            <a:off x="0" y="2116547"/>
            <a:ext cx="12290515" cy="3857625"/>
          </a:xfrm>
          <a:prstGeom prst="rect">
            <a:avLst/>
          </a:prstGeom>
        </p:spPr>
        <p:txBody>
          <a:bodyPr anchor="t" rtlCol="false" tIns="0" lIns="0" bIns="0" rIns="0">
            <a:spAutoFit/>
          </a:bodyPr>
          <a:lstStyle/>
          <a:p>
            <a:pPr algn="ctr">
              <a:lnSpc>
                <a:spcPts val="10199"/>
              </a:lnSpc>
            </a:pPr>
            <a:r>
              <a:rPr lang="en-US" sz="8499">
                <a:solidFill>
                  <a:srgbClr val="242423"/>
                </a:solidFill>
                <a:latin typeface="Fira Sans Bold"/>
              </a:rPr>
              <a:t>Autoencoder and</a:t>
            </a:r>
          </a:p>
          <a:p>
            <a:pPr algn="ctr">
              <a:lnSpc>
                <a:spcPts val="10199"/>
              </a:lnSpc>
            </a:pPr>
            <a:r>
              <a:rPr lang="en-US" sz="8499">
                <a:solidFill>
                  <a:srgbClr val="242423"/>
                </a:solidFill>
                <a:latin typeface="Fira Sans Bold"/>
              </a:rPr>
              <a:t>Variational Autoencoder</a:t>
            </a:r>
          </a:p>
          <a:p>
            <a:pPr algn="ctr">
              <a:lnSpc>
                <a:spcPts val="10199"/>
              </a:lnSpc>
            </a:pPr>
          </a:p>
        </p:txBody>
      </p:sp>
      <p:sp>
        <p:nvSpPr>
          <p:cNvPr name="Freeform 5" id="5"/>
          <p:cNvSpPr/>
          <p:nvPr/>
        </p:nvSpPr>
        <p:spPr>
          <a:xfrm flipH="false" flipV="false" rot="303696">
            <a:off x="10569600" y="-276384"/>
            <a:ext cx="4883541" cy="2610168"/>
          </a:xfrm>
          <a:custGeom>
            <a:avLst/>
            <a:gdLst/>
            <a:ahLst/>
            <a:cxnLst/>
            <a:rect r="r" b="b" t="t" l="l"/>
            <a:pathLst>
              <a:path h="2610168" w="4883541">
                <a:moveTo>
                  <a:pt x="0" y="0"/>
                </a:moveTo>
                <a:lnTo>
                  <a:pt x="4883541" y="0"/>
                </a:lnTo>
                <a:lnTo>
                  <a:pt x="4883541" y="2610168"/>
                </a:lnTo>
                <a:lnTo>
                  <a:pt x="0" y="2610168"/>
                </a:lnTo>
                <a:lnTo>
                  <a:pt x="0" y="0"/>
                </a:lnTo>
                <a:close/>
              </a:path>
            </a:pathLst>
          </a:custGeom>
          <a:blipFill>
            <a:blip r:embed="rId3"/>
            <a:stretch>
              <a:fillRect l="0" t="0" r="0" b="0"/>
            </a:stretch>
          </a:blipFill>
        </p:spPr>
      </p:sp>
      <p:sp>
        <p:nvSpPr>
          <p:cNvPr name="Freeform 6" id="6"/>
          <p:cNvSpPr/>
          <p:nvPr/>
        </p:nvSpPr>
        <p:spPr>
          <a:xfrm flipH="false" flipV="false" rot="0">
            <a:off x="15054176" y="7132742"/>
            <a:ext cx="2205124" cy="2125558"/>
          </a:xfrm>
          <a:custGeom>
            <a:avLst/>
            <a:gdLst/>
            <a:ahLst/>
            <a:cxnLst/>
            <a:rect r="r" b="b" t="t" l="l"/>
            <a:pathLst>
              <a:path h="2125558" w="2205124">
                <a:moveTo>
                  <a:pt x="0" y="0"/>
                </a:moveTo>
                <a:lnTo>
                  <a:pt x="2205124" y="0"/>
                </a:lnTo>
                <a:lnTo>
                  <a:pt x="2205124" y="2125558"/>
                </a:lnTo>
                <a:lnTo>
                  <a:pt x="0" y="2125558"/>
                </a:lnTo>
                <a:lnTo>
                  <a:pt x="0" y="0"/>
                </a:lnTo>
                <a:close/>
              </a:path>
            </a:pathLst>
          </a:custGeom>
          <a:blipFill>
            <a:blip r:embed="rId4"/>
            <a:stretch>
              <a:fillRect l="0" t="0" r="0" b="0"/>
            </a:stretch>
          </a:blipFill>
        </p:spPr>
      </p:sp>
      <p:sp>
        <p:nvSpPr>
          <p:cNvPr name="Freeform 7" id="7"/>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5"/>
            <a:stretch>
              <a:fillRect l="0" t="0" r="0" b="0"/>
            </a:stretch>
          </a:blipFill>
        </p:spPr>
      </p:sp>
      <p:sp>
        <p:nvSpPr>
          <p:cNvPr name="TextBox 8" id="8"/>
          <p:cNvSpPr txBox="true"/>
          <p:nvPr/>
        </p:nvSpPr>
        <p:spPr>
          <a:xfrm rot="0">
            <a:off x="265777" y="7336015"/>
            <a:ext cx="10198201" cy="2089151"/>
          </a:xfrm>
          <a:prstGeom prst="rect">
            <a:avLst/>
          </a:prstGeom>
        </p:spPr>
        <p:txBody>
          <a:bodyPr anchor="t" rtlCol="false" tIns="0" lIns="0" bIns="0" rIns="0">
            <a:spAutoFit/>
          </a:bodyPr>
          <a:lstStyle/>
          <a:p>
            <a:pPr>
              <a:lnSpc>
                <a:spcPts val="5599"/>
              </a:lnSpc>
            </a:pPr>
            <a:r>
              <a:rPr lang="en-US" sz="3999" spc="-39">
                <a:solidFill>
                  <a:srgbClr val="242423"/>
                </a:solidFill>
                <a:latin typeface="Clear Sans"/>
              </a:rPr>
              <a:t>Giảng viên hướng dẫn: TS. Phạm Văn Huy</a:t>
            </a:r>
          </a:p>
          <a:p>
            <a:pPr>
              <a:lnSpc>
                <a:spcPts val="5599"/>
              </a:lnSpc>
            </a:pPr>
            <a:r>
              <a:rPr lang="en-US" sz="3999" spc="-39">
                <a:solidFill>
                  <a:srgbClr val="242423"/>
                </a:solidFill>
                <a:latin typeface="Clear Sans"/>
              </a:rPr>
              <a:t>Người thực hiện: </a:t>
            </a:r>
          </a:p>
          <a:p>
            <a:pPr>
              <a:lnSpc>
                <a:spcPts val="5599"/>
              </a:lnSpc>
              <a:spcBef>
                <a:spcPct val="0"/>
              </a:spcBef>
            </a:pPr>
            <a:r>
              <a:rPr lang="en-US" sz="3999" spc="-39">
                <a:solidFill>
                  <a:srgbClr val="242423"/>
                </a:solidFill>
                <a:latin typeface="Clear Sans"/>
              </a:rPr>
              <a:t>52000744 - Nguyễn Minh Hoàng Chương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762490"/>
            <a:ext cx="18288000" cy="3856144"/>
          </a:xfrm>
          <a:prstGeom prst="rect">
            <a:avLst/>
          </a:prstGeom>
          <a:solidFill>
            <a:srgbClr val="F3F3F3"/>
          </a:solidFill>
        </p:spPr>
      </p:sp>
      <p:sp>
        <p:nvSpPr>
          <p:cNvPr name="Freeform 3" id="3"/>
          <p:cNvSpPr/>
          <p:nvPr/>
        </p:nvSpPr>
        <p:spPr>
          <a:xfrm flipH="false" flipV="false" rot="1146159">
            <a:off x="13907737" y="3216651"/>
            <a:ext cx="2638988" cy="1410494"/>
          </a:xfrm>
          <a:custGeom>
            <a:avLst/>
            <a:gdLst/>
            <a:ahLst/>
            <a:cxnLst/>
            <a:rect r="r" b="b" t="t" l="l"/>
            <a:pathLst>
              <a:path h="1410494" w="2638988">
                <a:moveTo>
                  <a:pt x="0" y="0"/>
                </a:moveTo>
                <a:lnTo>
                  <a:pt x="2638988" y="0"/>
                </a:lnTo>
                <a:lnTo>
                  <a:pt x="2638988" y="1410494"/>
                </a:lnTo>
                <a:lnTo>
                  <a:pt x="0" y="1410494"/>
                </a:lnTo>
                <a:lnTo>
                  <a:pt x="0" y="0"/>
                </a:lnTo>
                <a:close/>
              </a:path>
            </a:pathLst>
          </a:custGeom>
          <a:blipFill>
            <a:blip r:embed="rId2"/>
            <a:stretch>
              <a:fillRect l="0" t="0" r="0" b="0"/>
            </a:stretch>
          </a:blipFill>
        </p:spPr>
      </p:sp>
      <p:sp>
        <p:nvSpPr>
          <p:cNvPr name="Freeform 4" id="4"/>
          <p:cNvSpPr/>
          <p:nvPr/>
        </p:nvSpPr>
        <p:spPr>
          <a:xfrm flipH="false" flipV="false" rot="0">
            <a:off x="3092396" y="2026289"/>
            <a:ext cx="13597432" cy="2315505"/>
          </a:xfrm>
          <a:custGeom>
            <a:avLst/>
            <a:gdLst/>
            <a:ahLst/>
            <a:cxnLst/>
            <a:rect r="r" b="b" t="t" l="l"/>
            <a:pathLst>
              <a:path h="2315505" w="13597432">
                <a:moveTo>
                  <a:pt x="0" y="0"/>
                </a:moveTo>
                <a:lnTo>
                  <a:pt x="13597432" y="0"/>
                </a:lnTo>
                <a:lnTo>
                  <a:pt x="13597432" y="2315504"/>
                </a:lnTo>
                <a:lnTo>
                  <a:pt x="0" y="2315504"/>
                </a:lnTo>
                <a:lnTo>
                  <a:pt x="0" y="0"/>
                </a:lnTo>
                <a:close/>
              </a:path>
            </a:pathLst>
          </a:custGeom>
          <a:blipFill>
            <a:blip r:embed="rId3"/>
            <a:stretch>
              <a:fillRect l="0" t="0" r="0" b="0"/>
            </a:stretch>
          </a:blipFill>
        </p:spPr>
      </p:sp>
      <p:sp>
        <p:nvSpPr>
          <p:cNvPr name="TextBox 5" id="5"/>
          <p:cNvSpPr txBox="true"/>
          <p:nvPr/>
        </p:nvSpPr>
        <p:spPr>
          <a:xfrm rot="0">
            <a:off x="4644364" y="371965"/>
            <a:ext cx="10709315"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ELBO (EXPECTATION LOWER BOUND)</a:t>
            </a:r>
          </a:p>
        </p:txBody>
      </p:sp>
      <p:sp>
        <p:nvSpPr>
          <p:cNvPr name="TextBox 6" id="6"/>
          <p:cNvSpPr txBox="true"/>
          <p:nvPr/>
        </p:nvSpPr>
        <p:spPr>
          <a:xfrm rot="0">
            <a:off x="328950" y="6780173"/>
            <a:ext cx="14806017" cy="1180465"/>
          </a:xfrm>
          <a:prstGeom prst="rect">
            <a:avLst/>
          </a:prstGeom>
        </p:spPr>
        <p:txBody>
          <a:bodyPr anchor="t" rtlCol="false" tIns="0" lIns="0" bIns="0" rIns="0">
            <a:spAutoFit/>
          </a:bodyPr>
          <a:lstStyle/>
          <a:p>
            <a:pPr>
              <a:lnSpc>
                <a:spcPts val="4759"/>
              </a:lnSpc>
            </a:pPr>
            <a:r>
              <a:rPr lang="en-US" sz="3399">
                <a:solidFill>
                  <a:srgbClr val="000000"/>
                </a:solidFill>
                <a:latin typeface="Fira Sans"/>
              </a:rPr>
              <a:t>Cần tính thêm hàm KL Divergence để so sánh sự sai khác của tần sampling  </a:t>
            </a:r>
          </a:p>
          <a:p>
            <a:pPr marL="0" indent="0" lvl="0">
              <a:lnSpc>
                <a:spcPts val="4759"/>
              </a:lnSpc>
              <a:spcBef>
                <a:spcPct val="0"/>
              </a:spcBef>
            </a:pPr>
            <a:r>
              <a:rPr lang="en-US" sz="3399">
                <a:solidFill>
                  <a:srgbClr val="000000"/>
                </a:solidFill>
                <a:latin typeface="Fira Sans"/>
              </a:rPr>
              <a:t>Hàm Reconstruct tương tự hàm MSE, KL  Loss tương tự similarity loss</a:t>
            </a:r>
          </a:p>
        </p:txBody>
      </p:sp>
      <p:sp>
        <p:nvSpPr>
          <p:cNvPr name="Freeform 7" id="7"/>
          <p:cNvSpPr/>
          <p:nvPr/>
        </p:nvSpPr>
        <p:spPr>
          <a:xfrm flipH="false" flipV="false" rot="0">
            <a:off x="406914" y="290192"/>
            <a:ext cx="2685483" cy="1477015"/>
          </a:xfrm>
          <a:custGeom>
            <a:avLst/>
            <a:gdLst/>
            <a:ahLst/>
            <a:cxnLst/>
            <a:rect r="r" b="b" t="t" l="l"/>
            <a:pathLst>
              <a:path h="1477015" w="2685483">
                <a:moveTo>
                  <a:pt x="0" y="0"/>
                </a:moveTo>
                <a:lnTo>
                  <a:pt x="2685482" y="0"/>
                </a:lnTo>
                <a:lnTo>
                  <a:pt x="2685482" y="1477016"/>
                </a:lnTo>
                <a:lnTo>
                  <a:pt x="0" y="1477016"/>
                </a:lnTo>
                <a:lnTo>
                  <a:pt x="0" y="0"/>
                </a:lnTo>
                <a:close/>
              </a:path>
            </a:pathLst>
          </a:custGeom>
          <a:blipFill>
            <a:blip r:embed="rId4"/>
            <a:stretch>
              <a:fillRect l="0" t="0" r="0" b="0"/>
            </a:stretch>
          </a:blipFill>
        </p:spPr>
      </p:sp>
      <p:sp>
        <p:nvSpPr>
          <p:cNvPr name="TextBox 8" id="8"/>
          <p:cNvSpPr txBox="true"/>
          <p:nvPr/>
        </p:nvSpPr>
        <p:spPr>
          <a:xfrm rot="0">
            <a:off x="328950" y="4809133"/>
            <a:ext cx="17630099" cy="178054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Fira Sans"/>
              </a:rPr>
              <a:t>ELBO là một phần của hàm mất mát trong VAE, giúp đánh giá khả năng tái tạo của mô hình và độ chính xác của phân phối được mô hình hóa bởi encoder so với phân phối chuẩn giả định. Gồm 2 phần: reconstruction loss và KL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788720" y="0"/>
            <a:ext cx="9499280" cy="10287000"/>
          </a:xfrm>
          <a:prstGeom prst="rect">
            <a:avLst/>
          </a:prstGeom>
          <a:solidFill>
            <a:srgbClr val="F3F3F3"/>
          </a:solidFill>
        </p:spPr>
      </p:sp>
      <p:sp>
        <p:nvSpPr>
          <p:cNvPr name="Freeform 3" id="3"/>
          <p:cNvSpPr/>
          <p:nvPr/>
        </p:nvSpPr>
        <p:spPr>
          <a:xfrm flipH="false" flipV="false" rot="0">
            <a:off x="7355489" y="465372"/>
            <a:ext cx="3577023" cy="2577807"/>
          </a:xfrm>
          <a:custGeom>
            <a:avLst/>
            <a:gdLst/>
            <a:ahLst/>
            <a:cxnLst/>
            <a:rect r="r" b="b" t="t" l="l"/>
            <a:pathLst>
              <a:path h="2577807" w="3577023">
                <a:moveTo>
                  <a:pt x="0" y="0"/>
                </a:moveTo>
                <a:lnTo>
                  <a:pt x="3577022" y="0"/>
                </a:lnTo>
                <a:lnTo>
                  <a:pt x="3577022" y="2577807"/>
                </a:lnTo>
                <a:lnTo>
                  <a:pt x="0" y="2577807"/>
                </a:lnTo>
                <a:lnTo>
                  <a:pt x="0" y="0"/>
                </a:lnTo>
                <a:close/>
              </a:path>
            </a:pathLst>
          </a:custGeom>
          <a:blipFill>
            <a:blip r:embed="rId2"/>
            <a:stretch>
              <a:fillRect l="0" t="0" r="0" b="0"/>
            </a:stretch>
          </a:blipFill>
        </p:spPr>
      </p:sp>
      <p:sp>
        <p:nvSpPr>
          <p:cNvPr name="Freeform 4" id="4"/>
          <p:cNvSpPr/>
          <p:nvPr/>
        </p:nvSpPr>
        <p:spPr>
          <a:xfrm flipH="false" flipV="false" rot="-3446298">
            <a:off x="15034179" y="161131"/>
            <a:ext cx="2034287" cy="2102749"/>
          </a:xfrm>
          <a:custGeom>
            <a:avLst/>
            <a:gdLst/>
            <a:ahLst/>
            <a:cxnLst/>
            <a:rect r="r" b="b" t="t" l="l"/>
            <a:pathLst>
              <a:path h="2102749" w="2034287">
                <a:moveTo>
                  <a:pt x="0" y="0"/>
                </a:moveTo>
                <a:lnTo>
                  <a:pt x="2034287" y="0"/>
                </a:lnTo>
                <a:lnTo>
                  <a:pt x="2034287" y="2102749"/>
                </a:lnTo>
                <a:lnTo>
                  <a:pt x="0" y="2102749"/>
                </a:lnTo>
                <a:lnTo>
                  <a:pt x="0" y="0"/>
                </a:lnTo>
                <a:close/>
              </a:path>
            </a:pathLst>
          </a:custGeom>
          <a:blipFill>
            <a:blip r:embed="rId3"/>
            <a:stretch>
              <a:fillRect l="0" t="0" r="0" b="0"/>
            </a:stretch>
          </a:blipFill>
        </p:spPr>
      </p:sp>
      <p:sp>
        <p:nvSpPr>
          <p:cNvPr name="Freeform 5" id="5"/>
          <p:cNvSpPr/>
          <p:nvPr/>
        </p:nvSpPr>
        <p:spPr>
          <a:xfrm flipH="false" flipV="false" rot="0">
            <a:off x="13602473" y="8731128"/>
            <a:ext cx="2360763" cy="2735708"/>
          </a:xfrm>
          <a:custGeom>
            <a:avLst/>
            <a:gdLst/>
            <a:ahLst/>
            <a:cxnLst/>
            <a:rect r="r" b="b" t="t" l="l"/>
            <a:pathLst>
              <a:path h="2735708" w="2360763">
                <a:moveTo>
                  <a:pt x="0" y="0"/>
                </a:moveTo>
                <a:lnTo>
                  <a:pt x="2360763" y="0"/>
                </a:lnTo>
                <a:lnTo>
                  <a:pt x="2360763" y="2735708"/>
                </a:lnTo>
                <a:lnTo>
                  <a:pt x="0" y="2735708"/>
                </a:lnTo>
                <a:lnTo>
                  <a:pt x="0" y="0"/>
                </a:lnTo>
                <a:close/>
              </a:path>
            </a:pathLst>
          </a:custGeom>
          <a:blipFill>
            <a:blip r:embed="rId4"/>
            <a:stretch>
              <a:fillRect l="0" t="0" r="0" b="0"/>
            </a:stretch>
          </a:blipFill>
        </p:spPr>
      </p:sp>
      <p:sp>
        <p:nvSpPr>
          <p:cNvPr name="Freeform 6" id="6"/>
          <p:cNvSpPr/>
          <p:nvPr/>
        </p:nvSpPr>
        <p:spPr>
          <a:xfrm flipH="false" flipV="false" rot="0">
            <a:off x="406914" y="290192"/>
            <a:ext cx="2685483" cy="1477015"/>
          </a:xfrm>
          <a:custGeom>
            <a:avLst/>
            <a:gdLst/>
            <a:ahLst/>
            <a:cxnLst/>
            <a:rect r="r" b="b" t="t" l="l"/>
            <a:pathLst>
              <a:path h="1477015" w="2685483">
                <a:moveTo>
                  <a:pt x="0" y="0"/>
                </a:moveTo>
                <a:lnTo>
                  <a:pt x="2685482" y="0"/>
                </a:lnTo>
                <a:lnTo>
                  <a:pt x="2685482" y="1477016"/>
                </a:lnTo>
                <a:lnTo>
                  <a:pt x="0" y="1477016"/>
                </a:lnTo>
                <a:lnTo>
                  <a:pt x="0" y="0"/>
                </a:lnTo>
                <a:close/>
              </a:path>
            </a:pathLst>
          </a:custGeom>
          <a:blipFill>
            <a:blip r:embed="rId5"/>
            <a:stretch>
              <a:fillRect l="0" t="0" r="0" b="0"/>
            </a:stretch>
          </a:blipFill>
        </p:spPr>
      </p:sp>
      <p:sp>
        <p:nvSpPr>
          <p:cNvPr name="Freeform 7" id="7"/>
          <p:cNvSpPr/>
          <p:nvPr/>
        </p:nvSpPr>
        <p:spPr>
          <a:xfrm flipH="false" flipV="false" rot="0">
            <a:off x="3574695" y="846372"/>
            <a:ext cx="12388541" cy="9558671"/>
          </a:xfrm>
          <a:custGeom>
            <a:avLst/>
            <a:gdLst/>
            <a:ahLst/>
            <a:cxnLst/>
            <a:rect r="r" b="b" t="t" l="l"/>
            <a:pathLst>
              <a:path h="9558671" w="12388541">
                <a:moveTo>
                  <a:pt x="0" y="0"/>
                </a:moveTo>
                <a:lnTo>
                  <a:pt x="12388541" y="0"/>
                </a:lnTo>
                <a:lnTo>
                  <a:pt x="12388541" y="9558670"/>
                </a:lnTo>
                <a:lnTo>
                  <a:pt x="0" y="9558670"/>
                </a:lnTo>
                <a:lnTo>
                  <a:pt x="0" y="0"/>
                </a:lnTo>
                <a:close/>
              </a:path>
            </a:pathLst>
          </a:custGeom>
          <a:blipFill>
            <a:blip r:embed="rId6"/>
            <a:stretch>
              <a:fillRect l="0" t="0" r="0" b="0"/>
            </a:stretch>
          </a:blipFill>
        </p:spPr>
      </p:sp>
      <p:sp>
        <p:nvSpPr>
          <p:cNvPr name="TextBox 8" id="8"/>
          <p:cNvSpPr txBox="true"/>
          <p:nvPr/>
        </p:nvSpPr>
        <p:spPr>
          <a:xfrm rot="0">
            <a:off x="4116719" y="74847"/>
            <a:ext cx="13631585"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4. SO SÁNH AE VÀ VAE, KHI NÀO NÊN SỬ DỤNG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296120" cy="10287000"/>
          </a:xfrm>
          <a:prstGeom prst="rect">
            <a:avLst/>
          </a:prstGeom>
          <a:solidFill>
            <a:srgbClr val="F3F3F3"/>
          </a:solidFill>
        </p:spPr>
      </p:sp>
      <p:sp>
        <p:nvSpPr>
          <p:cNvPr name="Freeform 3" id="3"/>
          <p:cNvSpPr/>
          <p:nvPr/>
        </p:nvSpPr>
        <p:spPr>
          <a:xfrm flipH="false" flipV="false" rot="0">
            <a:off x="7477514" y="3561881"/>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Freeform 4" id="4"/>
          <p:cNvSpPr/>
          <p:nvPr/>
        </p:nvSpPr>
        <p:spPr>
          <a:xfrm flipH="false" flipV="false" rot="0">
            <a:off x="15541752" y="270771"/>
            <a:ext cx="3435096" cy="1835999"/>
          </a:xfrm>
          <a:custGeom>
            <a:avLst/>
            <a:gdLst/>
            <a:ahLst/>
            <a:cxnLst/>
            <a:rect r="r" b="b" t="t" l="l"/>
            <a:pathLst>
              <a:path h="1835999" w="3435096">
                <a:moveTo>
                  <a:pt x="0" y="0"/>
                </a:moveTo>
                <a:lnTo>
                  <a:pt x="3435096" y="0"/>
                </a:lnTo>
                <a:lnTo>
                  <a:pt x="3435096" y="1835999"/>
                </a:lnTo>
                <a:lnTo>
                  <a:pt x="0" y="1835999"/>
                </a:lnTo>
                <a:lnTo>
                  <a:pt x="0" y="0"/>
                </a:lnTo>
                <a:close/>
              </a:path>
            </a:pathLst>
          </a:custGeom>
          <a:blipFill>
            <a:blip r:embed="rId3"/>
            <a:stretch>
              <a:fillRect l="0" t="0" r="0" b="0"/>
            </a:stretch>
          </a:blipFill>
        </p:spPr>
      </p:sp>
      <p:sp>
        <p:nvSpPr>
          <p:cNvPr name="Freeform 5" id="5"/>
          <p:cNvSpPr/>
          <p:nvPr/>
        </p:nvSpPr>
        <p:spPr>
          <a:xfrm flipH="false" flipV="false" rot="0">
            <a:off x="-533658" y="8190190"/>
            <a:ext cx="3435096" cy="1835999"/>
          </a:xfrm>
          <a:custGeom>
            <a:avLst/>
            <a:gdLst/>
            <a:ahLst/>
            <a:cxnLst/>
            <a:rect r="r" b="b" t="t" l="l"/>
            <a:pathLst>
              <a:path h="1835999" w="3435096">
                <a:moveTo>
                  <a:pt x="0" y="0"/>
                </a:moveTo>
                <a:lnTo>
                  <a:pt x="3435095" y="0"/>
                </a:lnTo>
                <a:lnTo>
                  <a:pt x="3435095" y="1835999"/>
                </a:lnTo>
                <a:lnTo>
                  <a:pt x="0" y="1835999"/>
                </a:lnTo>
                <a:lnTo>
                  <a:pt x="0" y="0"/>
                </a:lnTo>
                <a:close/>
              </a:path>
            </a:pathLst>
          </a:custGeom>
          <a:blipFill>
            <a:blip r:embed="rId3"/>
            <a:stretch>
              <a:fillRect l="0" t="0" r="0" b="0"/>
            </a:stretch>
          </a:blipFill>
        </p:spPr>
      </p:sp>
      <p:sp>
        <p:nvSpPr>
          <p:cNvPr name="Freeform 6" id="6"/>
          <p:cNvSpPr/>
          <p:nvPr/>
        </p:nvSpPr>
        <p:spPr>
          <a:xfrm flipH="false" flipV="false" rot="0">
            <a:off x="372967" y="-2248628"/>
            <a:ext cx="3332972" cy="3163238"/>
          </a:xfrm>
          <a:custGeom>
            <a:avLst/>
            <a:gdLst/>
            <a:ahLst/>
            <a:cxnLst/>
            <a:rect r="r" b="b" t="t" l="l"/>
            <a:pathLst>
              <a:path h="3163238" w="3332972">
                <a:moveTo>
                  <a:pt x="0" y="0"/>
                </a:moveTo>
                <a:lnTo>
                  <a:pt x="3332972" y="0"/>
                </a:lnTo>
                <a:lnTo>
                  <a:pt x="3332972" y="3163238"/>
                </a:lnTo>
                <a:lnTo>
                  <a:pt x="0" y="3163238"/>
                </a:lnTo>
                <a:lnTo>
                  <a:pt x="0" y="0"/>
                </a:lnTo>
                <a:close/>
              </a:path>
            </a:pathLst>
          </a:custGeom>
          <a:blipFill>
            <a:blip r:embed="rId2"/>
            <a:stretch>
              <a:fillRect l="0" t="0" r="0" b="0"/>
            </a:stretch>
          </a:blipFill>
        </p:spPr>
      </p:sp>
      <p:sp>
        <p:nvSpPr>
          <p:cNvPr name="Freeform 7" id="7"/>
          <p:cNvSpPr/>
          <p:nvPr/>
        </p:nvSpPr>
        <p:spPr>
          <a:xfrm flipH="false" flipV="false" rot="0">
            <a:off x="14596557" y="9108190"/>
            <a:ext cx="3332972" cy="3163238"/>
          </a:xfrm>
          <a:custGeom>
            <a:avLst/>
            <a:gdLst/>
            <a:ahLst/>
            <a:cxnLst/>
            <a:rect r="r" b="b" t="t" l="l"/>
            <a:pathLst>
              <a:path h="3163238" w="3332972">
                <a:moveTo>
                  <a:pt x="0" y="0"/>
                </a:moveTo>
                <a:lnTo>
                  <a:pt x="3332972" y="0"/>
                </a:lnTo>
                <a:lnTo>
                  <a:pt x="3332972" y="3163237"/>
                </a:lnTo>
                <a:lnTo>
                  <a:pt x="0" y="3163237"/>
                </a:lnTo>
                <a:lnTo>
                  <a:pt x="0" y="0"/>
                </a:lnTo>
                <a:close/>
              </a:path>
            </a:pathLst>
          </a:custGeom>
          <a:blipFill>
            <a:blip r:embed="rId2"/>
            <a:stretch>
              <a:fillRect l="0" t="0" r="0" b="0"/>
            </a:stretch>
          </a:blipFill>
        </p:spPr>
      </p:sp>
      <p:sp>
        <p:nvSpPr>
          <p:cNvPr name="TextBox 8" id="8"/>
          <p:cNvSpPr txBox="true"/>
          <p:nvPr/>
        </p:nvSpPr>
        <p:spPr>
          <a:xfrm rot="0">
            <a:off x="372967" y="2643656"/>
            <a:ext cx="17915033" cy="7610475"/>
          </a:xfrm>
          <a:prstGeom prst="rect">
            <a:avLst/>
          </a:prstGeom>
        </p:spPr>
        <p:txBody>
          <a:bodyPr anchor="t" rtlCol="false" tIns="0" lIns="0" bIns="0" rIns="0">
            <a:spAutoFit/>
          </a:bodyPr>
          <a:lstStyle/>
          <a:p>
            <a:pPr>
              <a:lnSpc>
                <a:spcPts val="4320"/>
              </a:lnSpc>
              <a:spcBef>
                <a:spcPct val="0"/>
              </a:spcBef>
            </a:pPr>
            <a:r>
              <a:rPr lang="en-US" sz="3600">
                <a:solidFill>
                  <a:srgbClr val="000000"/>
                </a:solidFill>
                <a:latin typeface="Fira Sans"/>
              </a:rPr>
              <a:t>Sử dụng AE:</a:t>
            </a:r>
          </a:p>
          <a:p>
            <a:pPr marL="777248" indent="-388624" lvl="1">
              <a:lnSpc>
                <a:spcPts val="4320"/>
              </a:lnSpc>
              <a:buFont typeface="Arial"/>
              <a:buChar char="•"/>
            </a:pPr>
            <a:r>
              <a:rPr lang="en-US" sz="3600">
                <a:solidFill>
                  <a:srgbClr val="000000"/>
                </a:solidFill>
                <a:latin typeface="Fira Sans"/>
              </a:rPr>
              <a:t>Khi mục tiêu chính là giảm kích thước dữ liệu hoặc nén dữ liệu với ít loss thông tin nhất có thể.</a:t>
            </a:r>
          </a:p>
          <a:p>
            <a:pPr marL="777248" indent="-388624" lvl="1">
              <a:lnSpc>
                <a:spcPts val="4320"/>
              </a:lnSpc>
              <a:buFont typeface="Arial"/>
              <a:buChar char="•"/>
            </a:pPr>
            <a:r>
              <a:rPr lang="en-US" sz="3600">
                <a:solidFill>
                  <a:srgbClr val="000000"/>
                </a:solidFill>
                <a:latin typeface="Fira Sans"/>
              </a:rPr>
              <a:t>Trong các tác vụ cần tái tạo chính xác dữ liệu đầu vào</a:t>
            </a:r>
          </a:p>
          <a:p>
            <a:pPr marL="777248" indent="-388624" lvl="1">
              <a:lnSpc>
                <a:spcPts val="4320"/>
              </a:lnSpc>
              <a:buFont typeface="Arial"/>
              <a:buChar char="•"/>
            </a:pPr>
            <a:r>
              <a:rPr lang="en-US" sz="3600">
                <a:solidFill>
                  <a:srgbClr val="000000"/>
                </a:solidFill>
                <a:latin typeface="Fira Sans"/>
              </a:rPr>
              <a:t>Khi không gian latent và khả năng tạo sinh không cần thiết</a:t>
            </a:r>
          </a:p>
          <a:p>
            <a:pPr>
              <a:lnSpc>
                <a:spcPts val="4320"/>
              </a:lnSpc>
              <a:spcBef>
                <a:spcPct val="0"/>
              </a:spcBef>
            </a:pPr>
            <a:r>
              <a:rPr lang="en-US" sz="3600">
                <a:solidFill>
                  <a:srgbClr val="000000"/>
                </a:solidFill>
                <a:latin typeface="Fira Sans"/>
              </a:rPr>
              <a:t>Sử dụng VAE:</a:t>
            </a:r>
          </a:p>
          <a:p>
            <a:pPr marL="777248" indent="-388624" lvl="1">
              <a:lnSpc>
                <a:spcPts val="4320"/>
              </a:lnSpc>
              <a:buFont typeface="Arial"/>
              <a:buChar char="•"/>
            </a:pPr>
            <a:r>
              <a:rPr lang="en-US" sz="3600">
                <a:solidFill>
                  <a:srgbClr val="000000"/>
                </a:solidFill>
                <a:latin typeface="Fira Sans"/>
              </a:rPr>
              <a:t>Khi cần tạo sinh dữ liệu mới, có khả năng điều chỉnh và kiểm soát qua không gian latent.</a:t>
            </a:r>
          </a:p>
          <a:p>
            <a:pPr marL="777248" indent="-388624" lvl="1">
              <a:lnSpc>
                <a:spcPts val="4320"/>
              </a:lnSpc>
              <a:buFont typeface="Arial"/>
              <a:buChar char="•"/>
            </a:pPr>
            <a:r>
              <a:rPr lang="en-US" sz="3600">
                <a:solidFill>
                  <a:srgbClr val="000000"/>
                </a:solidFill>
                <a:latin typeface="Fira Sans"/>
              </a:rPr>
              <a:t>Học không giám sát để khám phá cấu trúc phức tạp của dữ liệu.</a:t>
            </a:r>
          </a:p>
          <a:p>
            <a:pPr marL="777248" indent="-388624" lvl="1">
              <a:lnSpc>
                <a:spcPts val="4320"/>
              </a:lnSpc>
              <a:buFont typeface="Arial"/>
              <a:buChar char="•"/>
            </a:pPr>
            <a:r>
              <a:rPr lang="en-US" sz="3600">
                <a:solidFill>
                  <a:srgbClr val="000000"/>
                </a:solidFill>
                <a:latin typeface="Fira Sans"/>
              </a:rPr>
              <a:t>Khi không gian latent cần được tổ chức một cách có ý nghĩa, hỗ trợ việc lấy mẫu và  giữa các điểm dữ liệu.</a:t>
            </a:r>
          </a:p>
          <a:p>
            <a:pPr algn="ctr">
              <a:lnSpc>
                <a:spcPts val="4320"/>
              </a:lnSpc>
              <a:spcBef>
                <a:spcPct val="0"/>
              </a:spcBef>
            </a:pPr>
          </a:p>
          <a:p>
            <a:pPr algn="ctr">
              <a:lnSpc>
                <a:spcPts val="4320"/>
              </a:lnSpc>
              <a:spcBef>
                <a:spcPct val="0"/>
              </a:spcBef>
            </a:pPr>
          </a:p>
          <a:p>
            <a:pPr algn="ctr">
              <a:lnSpc>
                <a:spcPts val="4320"/>
              </a:lnSpc>
              <a:spcBef>
                <a:spcPct val="0"/>
              </a:spcBef>
            </a:pPr>
          </a:p>
        </p:txBody>
      </p:sp>
      <p:sp>
        <p:nvSpPr>
          <p:cNvPr name="TextBox 9" id="9"/>
          <p:cNvSpPr txBox="true"/>
          <p:nvPr/>
        </p:nvSpPr>
        <p:spPr>
          <a:xfrm rot="0">
            <a:off x="3705939" y="798245"/>
            <a:ext cx="13631585"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4. SO SÁNH AE VÀ VAE, KHI NÀO NÊN SỬ DỤNG</a:t>
            </a:r>
          </a:p>
        </p:txBody>
      </p:sp>
      <p:sp>
        <p:nvSpPr>
          <p:cNvPr name="Freeform 10" id="10"/>
          <p:cNvSpPr/>
          <p:nvPr/>
        </p:nvSpPr>
        <p:spPr>
          <a:xfrm flipH="false" flipV="false" rot="0">
            <a:off x="215954" y="270771"/>
            <a:ext cx="2685483" cy="1477015"/>
          </a:xfrm>
          <a:custGeom>
            <a:avLst/>
            <a:gdLst/>
            <a:ahLst/>
            <a:cxnLst/>
            <a:rect r="r" b="b" t="t" l="l"/>
            <a:pathLst>
              <a:path h="1477015" w="2685483">
                <a:moveTo>
                  <a:pt x="0" y="0"/>
                </a:moveTo>
                <a:lnTo>
                  <a:pt x="2685483" y="0"/>
                </a:lnTo>
                <a:lnTo>
                  <a:pt x="2685483" y="1477015"/>
                </a:lnTo>
                <a:lnTo>
                  <a:pt x="0" y="1477015"/>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0">
            <a:off x="812144" y="5940002"/>
            <a:ext cx="7917568" cy="5245389"/>
          </a:xfrm>
          <a:custGeom>
            <a:avLst/>
            <a:gdLst/>
            <a:ahLst/>
            <a:cxnLst/>
            <a:rect r="r" b="b" t="t" l="l"/>
            <a:pathLst>
              <a:path h="5245389" w="7917568">
                <a:moveTo>
                  <a:pt x="0" y="0"/>
                </a:moveTo>
                <a:lnTo>
                  <a:pt x="7917568" y="0"/>
                </a:lnTo>
                <a:lnTo>
                  <a:pt x="7917568" y="5245389"/>
                </a:lnTo>
                <a:lnTo>
                  <a:pt x="0" y="5245389"/>
                </a:lnTo>
                <a:lnTo>
                  <a:pt x="0" y="0"/>
                </a:lnTo>
                <a:close/>
              </a:path>
            </a:pathLst>
          </a:custGeom>
          <a:blipFill>
            <a:blip r:embed="rId6"/>
            <a:stretch>
              <a:fillRect l="-9666" t="-29738" r="-86853" b="-67894"/>
            </a:stretch>
          </a:blipFill>
        </p:spPr>
      </p:sp>
      <p:sp>
        <p:nvSpPr>
          <p:cNvPr name="Freeform 8" id="8"/>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7"/>
            <a:stretch>
              <a:fillRect l="0" t="0" r="0" b="0"/>
            </a:stretch>
          </a:blipFill>
        </p:spPr>
      </p:sp>
      <p:sp>
        <p:nvSpPr>
          <p:cNvPr name="Freeform 9" id="9"/>
          <p:cNvSpPr/>
          <p:nvPr/>
        </p:nvSpPr>
        <p:spPr>
          <a:xfrm flipH="false" flipV="false" rot="0">
            <a:off x="417360" y="2646964"/>
            <a:ext cx="8726640" cy="6442229"/>
          </a:xfrm>
          <a:custGeom>
            <a:avLst/>
            <a:gdLst/>
            <a:ahLst/>
            <a:cxnLst/>
            <a:rect r="r" b="b" t="t" l="l"/>
            <a:pathLst>
              <a:path h="6442229" w="8726640">
                <a:moveTo>
                  <a:pt x="0" y="0"/>
                </a:moveTo>
                <a:lnTo>
                  <a:pt x="8726640" y="0"/>
                </a:lnTo>
                <a:lnTo>
                  <a:pt x="8726640" y="6442229"/>
                </a:lnTo>
                <a:lnTo>
                  <a:pt x="0" y="6442229"/>
                </a:lnTo>
                <a:lnTo>
                  <a:pt x="0" y="0"/>
                </a:lnTo>
                <a:close/>
              </a:path>
            </a:pathLst>
          </a:custGeom>
          <a:blipFill>
            <a:blip r:embed="rId8"/>
            <a:stretch>
              <a:fillRect l="0" t="0" r="0" b="0"/>
            </a:stretch>
          </a:blipFill>
        </p:spPr>
      </p:sp>
      <p:sp>
        <p:nvSpPr>
          <p:cNvPr name="Freeform 10" id="10"/>
          <p:cNvSpPr/>
          <p:nvPr/>
        </p:nvSpPr>
        <p:spPr>
          <a:xfrm flipH="false" flipV="false" rot="0">
            <a:off x="8986887" y="2639086"/>
            <a:ext cx="8554388" cy="6256607"/>
          </a:xfrm>
          <a:custGeom>
            <a:avLst/>
            <a:gdLst/>
            <a:ahLst/>
            <a:cxnLst/>
            <a:rect r="r" b="b" t="t" l="l"/>
            <a:pathLst>
              <a:path h="6256607" w="8554388">
                <a:moveTo>
                  <a:pt x="0" y="0"/>
                </a:moveTo>
                <a:lnTo>
                  <a:pt x="8554387" y="0"/>
                </a:lnTo>
                <a:lnTo>
                  <a:pt x="8554387" y="6256607"/>
                </a:lnTo>
                <a:lnTo>
                  <a:pt x="0" y="6256607"/>
                </a:lnTo>
                <a:lnTo>
                  <a:pt x="0" y="0"/>
                </a:lnTo>
                <a:close/>
              </a:path>
            </a:pathLst>
          </a:custGeom>
          <a:blipFill>
            <a:blip r:embed="rId9"/>
            <a:stretch>
              <a:fillRect l="0" t="0" r="0" b="0"/>
            </a:stretch>
          </a:blipFill>
        </p:spPr>
      </p:sp>
      <p:sp>
        <p:nvSpPr>
          <p:cNvPr name="TextBox 11" id="11"/>
          <p:cNvSpPr txBox="true"/>
          <p:nvPr/>
        </p:nvSpPr>
        <p:spPr>
          <a:xfrm rot="0">
            <a:off x="11773186" y="3808986"/>
            <a:ext cx="4743444" cy="762720"/>
          </a:xfrm>
          <a:prstGeom prst="rect">
            <a:avLst/>
          </a:prstGeom>
        </p:spPr>
        <p:txBody>
          <a:bodyPr anchor="t" rtlCol="false" tIns="0" lIns="0" bIns="0" rIns="0">
            <a:spAutoFit/>
          </a:bodyPr>
          <a:lstStyle/>
          <a:p>
            <a:pPr>
              <a:lnSpc>
                <a:spcPts val="6000"/>
              </a:lnSpc>
            </a:pPr>
          </a:p>
        </p:txBody>
      </p:sp>
      <p:sp>
        <p:nvSpPr>
          <p:cNvPr name="TextBox 12" id="12"/>
          <p:cNvSpPr txBox="true"/>
          <p:nvPr/>
        </p:nvSpPr>
        <p:spPr>
          <a:xfrm rot="0">
            <a:off x="3906147" y="638175"/>
            <a:ext cx="11100435" cy="771525"/>
          </a:xfrm>
          <a:prstGeom prst="rect">
            <a:avLst/>
          </a:prstGeom>
        </p:spPr>
        <p:txBody>
          <a:bodyPr anchor="t" rtlCol="false" tIns="0" lIns="0" bIns="0" rIns="0">
            <a:spAutoFit/>
          </a:bodyPr>
          <a:lstStyle/>
          <a:p>
            <a:pPr algn="ctr">
              <a:lnSpc>
                <a:spcPts val="6000"/>
              </a:lnSpc>
              <a:spcBef>
                <a:spcPct val="0"/>
              </a:spcBef>
            </a:pPr>
            <a:r>
              <a:rPr lang="en-US" sz="5000">
                <a:solidFill>
                  <a:srgbClr val="242423"/>
                </a:solidFill>
                <a:latin typeface="Clear Sans"/>
              </a:rPr>
              <a:t>5.  ỨNG DỤNG VÀ HƯỚNG PHÁT TRIỂN</a:t>
            </a:r>
          </a:p>
        </p:txBody>
      </p:sp>
      <p:sp>
        <p:nvSpPr>
          <p:cNvPr name="Freeform 13" id="13"/>
          <p:cNvSpPr/>
          <p:nvPr/>
        </p:nvSpPr>
        <p:spPr>
          <a:xfrm flipH="false" flipV="false" rot="0">
            <a:off x="215954" y="270771"/>
            <a:ext cx="2685483" cy="1477015"/>
          </a:xfrm>
          <a:custGeom>
            <a:avLst/>
            <a:gdLst/>
            <a:ahLst/>
            <a:cxnLst/>
            <a:rect r="r" b="b" t="t" l="l"/>
            <a:pathLst>
              <a:path h="1477015" w="2685483">
                <a:moveTo>
                  <a:pt x="0" y="0"/>
                </a:moveTo>
                <a:lnTo>
                  <a:pt x="2685483" y="0"/>
                </a:lnTo>
                <a:lnTo>
                  <a:pt x="2685483" y="1477015"/>
                </a:lnTo>
                <a:lnTo>
                  <a:pt x="0" y="1477015"/>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949238" cy="10287000"/>
          </a:xfrm>
          <a:prstGeom prst="rect">
            <a:avLst/>
          </a:prstGeom>
          <a:solidFill>
            <a:srgbClr val="F3F3F3"/>
          </a:solidFill>
        </p:spPr>
      </p:sp>
      <p:sp>
        <p:nvSpPr>
          <p:cNvPr name="Freeform 3" id="3"/>
          <p:cNvSpPr/>
          <p:nvPr/>
        </p:nvSpPr>
        <p:spPr>
          <a:xfrm flipH="false" flipV="false" rot="2130727">
            <a:off x="4253739" y="7691533"/>
            <a:ext cx="2988692" cy="2153823"/>
          </a:xfrm>
          <a:custGeom>
            <a:avLst/>
            <a:gdLst/>
            <a:ahLst/>
            <a:cxnLst/>
            <a:rect r="r" b="b" t="t" l="l"/>
            <a:pathLst>
              <a:path h="2153823" w="2988692">
                <a:moveTo>
                  <a:pt x="0" y="0"/>
                </a:moveTo>
                <a:lnTo>
                  <a:pt x="2988692" y="0"/>
                </a:lnTo>
                <a:lnTo>
                  <a:pt x="2988692" y="2153823"/>
                </a:lnTo>
                <a:lnTo>
                  <a:pt x="0" y="2153823"/>
                </a:lnTo>
                <a:lnTo>
                  <a:pt x="0" y="0"/>
                </a:lnTo>
                <a:close/>
              </a:path>
            </a:pathLst>
          </a:custGeom>
          <a:blipFill>
            <a:blip r:embed="rId2"/>
            <a:stretch>
              <a:fillRect l="0" t="0" r="0" b="0"/>
            </a:stretch>
          </a:blipFill>
        </p:spPr>
      </p:sp>
      <p:sp>
        <p:nvSpPr>
          <p:cNvPr name="Freeform 4" id="4"/>
          <p:cNvSpPr/>
          <p:nvPr/>
        </p:nvSpPr>
        <p:spPr>
          <a:xfrm flipH="false" flipV="false" rot="0">
            <a:off x="-462481" y="-734964"/>
            <a:ext cx="3124970" cy="2965828"/>
          </a:xfrm>
          <a:custGeom>
            <a:avLst/>
            <a:gdLst/>
            <a:ahLst/>
            <a:cxnLst/>
            <a:rect r="r" b="b" t="t" l="l"/>
            <a:pathLst>
              <a:path h="2965828" w="3124970">
                <a:moveTo>
                  <a:pt x="0" y="0"/>
                </a:moveTo>
                <a:lnTo>
                  <a:pt x="3124970" y="0"/>
                </a:lnTo>
                <a:lnTo>
                  <a:pt x="3124970" y="2965828"/>
                </a:lnTo>
                <a:lnTo>
                  <a:pt x="0" y="2965828"/>
                </a:lnTo>
                <a:lnTo>
                  <a:pt x="0" y="0"/>
                </a:lnTo>
                <a:close/>
              </a:path>
            </a:pathLst>
          </a:custGeom>
          <a:blipFill>
            <a:blip r:embed="rId3"/>
            <a:stretch>
              <a:fillRect l="0" t="0" r="0" b="0"/>
            </a:stretch>
          </a:blipFill>
        </p:spPr>
      </p:sp>
      <p:sp>
        <p:nvSpPr>
          <p:cNvPr name="Freeform 5" id="5"/>
          <p:cNvSpPr/>
          <p:nvPr/>
        </p:nvSpPr>
        <p:spPr>
          <a:xfrm flipH="false" flipV="false" rot="0">
            <a:off x="220326" y="3711161"/>
            <a:ext cx="2147435" cy="2488498"/>
          </a:xfrm>
          <a:custGeom>
            <a:avLst/>
            <a:gdLst/>
            <a:ahLst/>
            <a:cxnLst/>
            <a:rect r="r" b="b" t="t" l="l"/>
            <a:pathLst>
              <a:path h="2488498" w="2147435">
                <a:moveTo>
                  <a:pt x="0" y="0"/>
                </a:moveTo>
                <a:lnTo>
                  <a:pt x="2147435" y="0"/>
                </a:lnTo>
                <a:lnTo>
                  <a:pt x="2147435" y="2488498"/>
                </a:lnTo>
                <a:lnTo>
                  <a:pt x="0" y="2488498"/>
                </a:lnTo>
                <a:lnTo>
                  <a:pt x="0" y="0"/>
                </a:lnTo>
                <a:close/>
              </a:path>
            </a:pathLst>
          </a:custGeom>
          <a:blipFill>
            <a:blip r:embed="rId4"/>
            <a:stretch>
              <a:fillRect l="0" t="0" r="0" b="0"/>
            </a:stretch>
          </a:blipFill>
        </p:spPr>
      </p:sp>
      <p:sp>
        <p:nvSpPr>
          <p:cNvPr name="Freeform 6" id="6"/>
          <p:cNvSpPr/>
          <p:nvPr/>
        </p:nvSpPr>
        <p:spPr>
          <a:xfrm flipH="false" flipV="false" rot="652167">
            <a:off x="3545546" y="1126515"/>
            <a:ext cx="2035781" cy="1962325"/>
          </a:xfrm>
          <a:custGeom>
            <a:avLst/>
            <a:gdLst/>
            <a:ahLst/>
            <a:cxnLst/>
            <a:rect r="r" b="b" t="t" l="l"/>
            <a:pathLst>
              <a:path h="1962325" w="2035781">
                <a:moveTo>
                  <a:pt x="0" y="0"/>
                </a:moveTo>
                <a:lnTo>
                  <a:pt x="2035781" y="0"/>
                </a:lnTo>
                <a:lnTo>
                  <a:pt x="2035781" y="1962325"/>
                </a:lnTo>
                <a:lnTo>
                  <a:pt x="0" y="1962325"/>
                </a:lnTo>
                <a:lnTo>
                  <a:pt x="0" y="0"/>
                </a:lnTo>
                <a:close/>
              </a:path>
            </a:pathLst>
          </a:custGeom>
          <a:blipFill>
            <a:blip r:embed="rId5"/>
            <a:stretch>
              <a:fillRect l="0" t="0" r="0" b="0"/>
            </a:stretch>
          </a:blipFill>
        </p:spPr>
      </p:sp>
      <p:sp>
        <p:nvSpPr>
          <p:cNvPr name="Freeform 7" id="7"/>
          <p:cNvSpPr/>
          <p:nvPr/>
        </p:nvSpPr>
        <p:spPr>
          <a:xfrm flipH="false" flipV="false" rot="0">
            <a:off x="812144" y="5940002"/>
            <a:ext cx="7917568" cy="5245389"/>
          </a:xfrm>
          <a:custGeom>
            <a:avLst/>
            <a:gdLst/>
            <a:ahLst/>
            <a:cxnLst/>
            <a:rect r="r" b="b" t="t" l="l"/>
            <a:pathLst>
              <a:path h="5245389" w="7917568">
                <a:moveTo>
                  <a:pt x="0" y="0"/>
                </a:moveTo>
                <a:lnTo>
                  <a:pt x="7917568" y="0"/>
                </a:lnTo>
                <a:lnTo>
                  <a:pt x="7917568" y="5245389"/>
                </a:lnTo>
                <a:lnTo>
                  <a:pt x="0" y="5245389"/>
                </a:lnTo>
                <a:lnTo>
                  <a:pt x="0" y="0"/>
                </a:lnTo>
                <a:close/>
              </a:path>
            </a:pathLst>
          </a:custGeom>
          <a:blipFill>
            <a:blip r:embed="rId6"/>
            <a:stretch>
              <a:fillRect l="-9666" t="-29738" r="-86853" b="-67894"/>
            </a:stretch>
          </a:blipFill>
        </p:spPr>
      </p:sp>
      <p:sp>
        <p:nvSpPr>
          <p:cNvPr name="Freeform 8" id="8"/>
          <p:cNvSpPr/>
          <p:nvPr/>
        </p:nvSpPr>
        <p:spPr>
          <a:xfrm flipH="false" flipV="false" rot="-1780909">
            <a:off x="358779" y="7164694"/>
            <a:ext cx="2402485" cy="2085674"/>
          </a:xfrm>
          <a:custGeom>
            <a:avLst/>
            <a:gdLst/>
            <a:ahLst/>
            <a:cxnLst/>
            <a:rect r="r" b="b" t="t" l="l"/>
            <a:pathLst>
              <a:path h="2085674" w="2402485">
                <a:moveTo>
                  <a:pt x="0" y="0"/>
                </a:moveTo>
                <a:lnTo>
                  <a:pt x="2402485" y="0"/>
                </a:lnTo>
                <a:lnTo>
                  <a:pt x="2402485" y="2085673"/>
                </a:lnTo>
                <a:lnTo>
                  <a:pt x="0" y="2085673"/>
                </a:lnTo>
                <a:lnTo>
                  <a:pt x="0" y="0"/>
                </a:lnTo>
                <a:close/>
              </a:path>
            </a:pathLst>
          </a:custGeom>
          <a:blipFill>
            <a:blip r:embed="rId7"/>
            <a:stretch>
              <a:fillRect l="0" t="0" r="0" b="0"/>
            </a:stretch>
          </a:blipFill>
        </p:spPr>
      </p:sp>
      <p:sp>
        <p:nvSpPr>
          <p:cNvPr name="Freeform 9" id="9"/>
          <p:cNvSpPr/>
          <p:nvPr/>
        </p:nvSpPr>
        <p:spPr>
          <a:xfrm flipH="false" flipV="false" rot="0">
            <a:off x="637217" y="6647334"/>
            <a:ext cx="16447990" cy="3405897"/>
          </a:xfrm>
          <a:custGeom>
            <a:avLst/>
            <a:gdLst/>
            <a:ahLst/>
            <a:cxnLst/>
            <a:rect r="r" b="b" t="t" l="l"/>
            <a:pathLst>
              <a:path h="3405897" w="16447990">
                <a:moveTo>
                  <a:pt x="0" y="0"/>
                </a:moveTo>
                <a:lnTo>
                  <a:pt x="16447990" y="0"/>
                </a:lnTo>
                <a:lnTo>
                  <a:pt x="16447990" y="3405897"/>
                </a:lnTo>
                <a:lnTo>
                  <a:pt x="0" y="3405897"/>
                </a:lnTo>
                <a:lnTo>
                  <a:pt x="0" y="0"/>
                </a:lnTo>
                <a:close/>
              </a:path>
            </a:pathLst>
          </a:custGeom>
          <a:blipFill>
            <a:blip r:embed="rId8"/>
            <a:stretch>
              <a:fillRect l="0" t="0" r="0" b="0"/>
            </a:stretch>
          </a:blipFill>
        </p:spPr>
      </p:sp>
      <p:sp>
        <p:nvSpPr>
          <p:cNvPr name="Freeform 10" id="10"/>
          <p:cNvSpPr/>
          <p:nvPr/>
        </p:nvSpPr>
        <p:spPr>
          <a:xfrm flipH="false" flipV="false" rot="0">
            <a:off x="1984663" y="1817414"/>
            <a:ext cx="5605360" cy="5009515"/>
          </a:xfrm>
          <a:custGeom>
            <a:avLst/>
            <a:gdLst/>
            <a:ahLst/>
            <a:cxnLst/>
            <a:rect r="r" b="b" t="t" l="l"/>
            <a:pathLst>
              <a:path h="5009515" w="5605360">
                <a:moveTo>
                  <a:pt x="0" y="0"/>
                </a:moveTo>
                <a:lnTo>
                  <a:pt x="5605360" y="0"/>
                </a:lnTo>
                <a:lnTo>
                  <a:pt x="5605360" y="5009515"/>
                </a:lnTo>
                <a:lnTo>
                  <a:pt x="0" y="5009515"/>
                </a:lnTo>
                <a:lnTo>
                  <a:pt x="0" y="0"/>
                </a:lnTo>
                <a:close/>
              </a:path>
            </a:pathLst>
          </a:custGeom>
          <a:blipFill>
            <a:blip r:embed="rId9"/>
            <a:stretch>
              <a:fillRect l="0" t="0" r="0" b="0"/>
            </a:stretch>
          </a:blipFill>
        </p:spPr>
      </p:sp>
      <p:sp>
        <p:nvSpPr>
          <p:cNvPr name="Freeform 11" id="11"/>
          <p:cNvSpPr/>
          <p:nvPr/>
        </p:nvSpPr>
        <p:spPr>
          <a:xfrm flipH="false" flipV="false" rot="0">
            <a:off x="11435411" y="1670809"/>
            <a:ext cx="5398270" cy="5302726"/>
          </a:xfrm>
          <a:custGeom>
            <a:avLst/>
            <a:gdLst/>
            <a:ahLst/>
            <a:cxnLst/>
            <a:rect r="r" b="b" t="t" l="l"/>
            <a:pathLst>
              <a:path h="5302726" w="5398270">
                <a:moveTo>
                  <a:pt x="0" y="0"/>
                </a:moveTo>
                <a:lnTo>
                  <a:pt x="5398270" y="0"/>
                </a:lnTo>
                <a:lnTo>
                  <a:pt x="5398270" y="5302726"/>
                </a:lnTo>
                <a:lnTo>
                  <a:pt x="0" y="5302726"/>
                </a:lnTo>
                <a:lnTo>
                  <a:pt x="0" y="0"/>
                </a:lnTo>
                <a:close/>
              </a:path>
            </a:pathLst>
          </a:custGeom>
          <a:blipFill>
            <a:blip r:embed="rId10"/>
            <a:stretch>
              <a:fillRect l="0" t="0" r="0" b="0"/>
            </a:stretch>
          </a:blipFill>
        </p:spPr>
      </p:sp>
      <p:grpSp>
        <p:nvGrpSpPr>
          <p:cNvPr name="Group 12" id="12"/>
          <p:cNvGrpSpPr/>
          <p:nvPr/>
        </p:nvGrpSpPr>
        <p:grpSpPr>
          <a:xfrm rot="0">
            <a:off x="7843971" y="3551344"/>
            <a:ext cx="2034482" cy="1592156"/>
            <a:chOff x="0" y="0"/>
            <a:chExt cx="683165" cy="534635"/>
          </a:xfrm>
        </p:grpSpPr>
        <p:sp>
          <p:nvSpPr>
            <p:cNvPr name="Freeform 13" id="13"/>
            <p:cNvSpPr/>
            <p:nvPr/>
          </p:nvSpPr>
          <p:spPr>
            <a:xfrm flipH="false" flipV="false" rot="0">
              <a:off x="0" y="0"/>
              <a:ext cx="683165" cy="534635"/>
            </a:xfrm>
            <a:custGeom>
              <a:avLst/>
              <a:gdLst/>
              <a:ahLst/>
              <a:cxnLst/>
              <a:rect r="r" b="b" t="t" l="l"/>
              <a:pathLst>
                <a:path h="534635" w="683165">
                  <a:moveTo>
                    <a:pt x="683165" y="267317"/>
                  </a:moveTo>
                  <a:lnTo>
                    <a:pt x="276765" y="0"/>
                  </a:lnTo>
                  <a:lnTo>
                    <a:pt x="276765" y="203200"/>
                  </a:lnTo>
                  <a:lnTo>
                    <a:pt x="0" y="203200"/>
                  </a:lnTo>
                  <a:lnTo>
                    <a:pt x="0" y="331435"/>
                  </a:lnTo>
                  <a:lnTo>
                    <a:pt x="276765" y="331435"/>
                  </a:lnTo>
                  <a:lnTo>
                    <a:pt x="276765" y="534635"/>
                  </a:lnTo>
                  <a:lnTo>
                    <a:pt x="683165" y="267317"/>
                  </a:lnTo>
                  <a:close/>
                </a:path>
              </a:pathLst>
            </a:custGeom>
            <a:solidFill>
              <a:srgbClr val="242423"/>
            </a:solidFill>
          </p:spPr>
        </p:sp>
        <p:sp>
          <p:nvSpPr>
            <p:cNvPr name="TextBox 14" id="14"/>
            <p:cNvSpPr txBox="true"/>
            <p:nvPr/>
          </p:nvSpPr>
          <p:spPr>
            <a:xfrm>
              <a:off x="0" y="165100"/>
              <a:ext cx="581565" cy="16633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1773186" y="3808986"/>
            <a:ext cx="4743444" cy="762720"/>
          </a:xfrm>
          <a:prstGeom prst="rect">
            <a:avLst/>
          </a:prstGeom>
        </p:spPr>
        <p:txBody>
          <a:bodyPr anchor="t" rtlCol="false" tIns="0" lIns="0" bIns="0" rIns="0">
            <a:spAutoFit/>
          </a:bodyPr>
          <a:lstStyle/>
          <a:p>
            <a:pPr>
              <a:lnSpc>
                <a:spcPts val="6000"/>
              </a:lnSpc>
            </a:pPr>
          </a:p>
        </p:txBody>
      </p:sp>
      <p:sp>
        <p:nvSpPr>
          <p:cNvPr name="TextBox 16" id="16"/>
          <p:cNvSpPr txBox="true"/>
          <p:nvPr/>
        </p:nvSpPr>
        <p:spPr>
          <a:xfrm rot="0">
            <a:off x="3906147" y="638175"/>
            <a:ext cx="11100435" cy="771525"/>
          </a:xfrm>
          <a:prstGeom prst="rect">
            <a:avLst/>
          </a:prstGeom>
        </p:spPr>
        <p:txBody>
          <a:bodyPr anchor="t" rtlCol="false" tIns="0" lIns="0" bIns="0" rIns="0">
            <a:spAutoFit/>
          </a:bodyPr>
          <a:lstStyle/>
          <a:p>
            <a:pPr algn="ctr">
              <a:lnSpc>
                <a:spcPts val="6000"/>
              </a:lnSpc>
              <a:spcBef>
                <a:spcPct val="0"/>
              </a:spcBef>
            </a:pPr>
            <a:r>
              <a:rPr lang="en-US" sz="5000">
                <a:solidFill>
                  <a:srgbClr val="242423"/>
                </a:solidFill>
                <a:latin typeface="Clear Sans"/>
              </a:rPr>
              <a:t>5.  ỨNG DỤNG VÀ HƯỚNG PHÁT TRIỂN</a:t>
            </a:r>
          </a:p>
        </p:txBody>
      </p:sp>
      <p:sp>
        <p:nvSpPr>
          <p:cNvPr name="Freeform 17" id="17"/>
          <p:cNvSpPr/>
          <p:nvPr/>
        </p:nvSpPr>
        <p:spPr>
          <a:xfrm flipH="false" flipV="false" rot="0">
            <a:off x="215954" y="270771"/>
            <a:ext cx="2685483" cy="1477015"/>
          </a:xfrm>
          <a:custGeom>
            <a:avLst/>
            <a:gdLst/>
            <a:ahLst/>
            <a:cxnLst/>
            <a:rect r="r" b="b" t="t" l="l"/>
            <a:pathLst>
              <a:path h="1477015" w="2685483">
                <a:moveTo>
                  <a:pt x="0" y="0"/>
                </a:moveTo>
                <a:lnTo>
                  <a:pt x="2685483" y="0"/>
                </a:lnTo>
                <a:lnTo>
                  <a:pt x="2685483" y="1477015"/>
                </a:lnTo>
                <a:lnTo>
                  <a:pt x="0" y="1477015"/>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861358" y="0"/>
            <a:ext cx="7426642" cy="10287000"/>
          </a:xfrm>
          <a:prstGeom prst="rect">
            <a:avLst/>
          </a:prstGeom>
          <a:solidFill>
            <a:srgbClr val="F3F3F3"/>
          </a:solidFill>
        </p:spPr>
      </p:sp>
      <p:sp>
        <p:nvSpPr>
          <p:cNvPr name="TextBox 3" id="3"/>
          <p:cNvSpPr txBox="true"/>
          <p:nvPr/>
        </p:nvSpPr>
        <p:spPr>
          <a:xfrm rot="0">
            <a:off x="5020891" y="614311"/>
            <a:ext cx="12030262" cy="2133600"/>
          </a:xfrm>
          <a:prstGeom prst="rect">
            <a:avLst/>
          </a:prstGeom>
        </p:spPr>
        <p:txBody>
          <a:bodyPr anchor="t" rtlCol="false" tIns="0" lIns="0" bIns="0" rIns="0">
            <a:spAutoFit/>
          </a:bodyPr>
          <a:lstStyle/>
          <a:p>
            <a:pPr>
              <a:lnSpc>
                <a:spcPts val="7919"/>
              </a:lnSpc>
            </a:pPr>
            <a:r>
              <a:rPr lang="en-US" sz="6599">
                <a:solidFill>
                  <a:srgbClr val="242423"/>
                </a:solidFill>
                <a:latin typeface="Bungee"/>
              </a:rPr>
              <a:t>THANK YOU </a:t>
            </a:r>
          </a:p>
          <a:p>
            <a:pPr>
              <a:lnSpc>
                <a:spcPts val="7919"/>
              </a:lnSpc>
            </a:pPr>
            <a:r>
              <a:rPr lang="en-US" sz="6599">
                <a:solidFill>
                  <a:srgbClr val="242423"/>
                </a:solidFill>
                <a:latin typeface="Bungee"/>
              </a:rPr>
              <a:t>LISTEN TO PRESENTATION</a:t>
            </a:r>
          </a:p>
        </p:txBody>
      </p:sp>
      <p:sp>
        <p:nvSpPr>
          <p:cNvPr name="Freeform 4" id="4"/>
          <p:cNvSpPr/>
          <p:nvPr/>
        </p:nvSpPr>
        <p:spPr>
          <a:xfrm flipH="false" flipV="false" rot="0">
            <a:off x="995778" y="3952181"/>
            <a:ext cx="9865579" cy="5706184"/>
          </a:xfrm>
          <a:custGeom>
            <a:avLst/>
            <a:gdLst/>
            <a:ahLst/>
            <a:cxnLst/>
            <a:rect r="r" b="b" t="t" l="l"/>
            <a:pathLst>
              <a:path h="5706184" w="9865579">
                <a:moveTo>
                  <a:pt x="0" y="0"/>
                </a:moveTo>
                <a:lnTo>
                  <a:pt x="9865580" y="0"/>
                </a:lnTo>
                <a:lnTo>
                  <a:pt x="9865580" y="5706184"/>
                </a:lnTo>
                <a:lnTo>
                  <a:pt x="0" y="5706184"/>
                </a:lnTo>
                <a:lnTo>
                  <a:pt x="0" y="0"/>
                </a:lnTo>
                <a:close/>
              </a:path>
            </a:pathLst>
          </a:custGeom>
          <a:blipFill>
            <a:blip r:embed="rId2"/>
            <a:stretch>
              <a:fillRect l="0" t="-15405" r="0" b="0"/>
            </a:stretch>
          </a:blipFill>
        </p:spPr>
      </p:sp>
      <p:sp>
        <p:nvSpPr>
          <p:cNvPr name="Freeform 5" id="5"/>
          <p:cNvSpPr/>
          <p:nvPr/>
        </p:nvSpPr>
        <p:spPr>
          <a:xfrm flipH="false" flipV="false" rot="0">
            <a:off x="9885722" y="7040711"/>
            <a:ext cx="2300600" cy="2217589"/>
          </a:xfrm>
          <a:custGeom>
            <a:avLst/>
            <a:gdLst/>
            <a:ahLst/>
            <a:cxnLst/>
            <a:rect r="r" b="b" t="t" l="l"/>
            <a:pathLst>
              <a:path h="2217589" w="2300600">
                <a:moveTo>
                  <a:pt x="0" y="0"/>
                </a:moveTo>
                <a:lnTo>
                  <a:pt x="2300600" y="0"/>
                </a:lnTo>
                <a:lnTo>
                  <a:pt x="2300600" y="2217589"/>
                </a:lnTo>
                <a:lnTo>
                  <a:pt x="0" y="2217589"/>
                </a:lnTo>
                <a:lnTo>
                  <a:pt x="0" y="0"/>
                </a:lnTo>
                <a:close/>
              </a:path>
            </a:pathLst>
          </a:custGeom>
          <a:blipFill>
            <a:blip r:embed="rId3"/>
            <a:stretch>
              <a:fillRect l="0" t="0" r="0" b="0"/>
            </a:stretch>
          </a:blipFill>
        </p:spPr>
      </p:sp>
      <p:sp>
        <p:nvSpPr>
          <p:cNvPr name="Freeform 6" id="6"/>
          <p:cNvSpPr/>
          <p:nvPr/>
        </p:nvSpPr>
        <p:spPr>
          <a:xfrm flipH="false" flipV="false" rot="0">
            <a:off x="703556" y="4359494"/>
            <a:ext cx="1639648" cy="1568012"/>
          </a:xfrm>
          <a:custGeom>
            <a:avLst/>
            <a:gdLst/>
            <a:ahLst/>
            <a:cxnLst/>
            <a:rect r="r" b="b" t="t" l="l"/>
            <a:pathLst>
              <a:path h="1568012" w="1639648">
                <a:moveTo>
                  <a:pt x="0" y="0"/>
                </a:moveTo>
                <a:lnTo>
                  <a:pt x="1639648" y="0"/>
                </a:lnTo>
                <a:lnTo>
                  <a:pt x="1639648" y="1568012"/>
                </a:lnTo>
                <a:lnTo>
                  <a:pt x="0" y="1568012"/>
                </a:lnTo>
                <a:lnTo>
                  <a:pt x="0" y="0"/>
                </a:lnTo>
                <a:close/>
              </a:path>
            </a:pathLst>
          </a:custGeom>
          <a:blipFill>
            <a:blip r:embed="rId4"/>
            <a:stretch>
              <a:fillRect l="0" t="0" r="0" b="0"/>
            </a:stretch>
          </a:blipFill>
        </p:spPr>
      </p:sp>
      <p:sp>
        <p:nvSpPr>
          <p:cNvPr name="Freeform 7" id="7"/>
          <p:cNvSpPr/>
          <p:nvPr/>
        </p:nvSpPr>
        <p:spPr>
          <a:xfrm flipH="false" flipV="false" rot="0">
            <a:off x="215954" y="270771"/>
            <a:ext cx="2685483" cy="1477015"/>
          </a:xfrm>
          <a:custGeom>
            <a:avLst/>
            <a:gdLst/>
            <a:ahLst/>
            <a:cxnLst/>
            <a:rect r="r" b="b" t="t" l="l"/>
            <a:pathLst>
              <a:path h="1477015" w="2685483">
                <a:moveTo>
                  <a:pt x="0" y="0"/>
                </a:moveTo>
                <a:lnTo>
                  <a:pt x="2685483" y="0"/>
                </a:lnTo>
                <a:lnTo>
                  <a:pt x="2685483" y="1477015"/>
                </a:lnTo>
                <a:lnTo>
                  <a:pt x="0" y="1477015"/>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753822"/>
            <a:ext cx="16230600" cy="8229600"/>
          </a:xfrm>
          <a:prstGeom prst="rect">
            <a:avLst/>
          </a:prstGeom>
          <a:solidFill>
            <a:srgbClr val="F3F3F3"/>
          </a:solidFill>
        </p:spPr>
      </p:sp>
      <p:sp>
        <p:nvSpPr>
          <p:cNvPr name="Freeform 3" id="3"/>
          <p:cNvSpPr/>
          <p:nvPr/>
        </p:nvSpPr>
        <p:spPr>
          <a:xfrm flipH="false" flipV="false" rot="0">
            <a:off x="15365687" y="7601376"/>
            <a:ext cx="4449284" cy="2382046"/>
          </a:xfrm>
          <a:custGeom>
            <a:avLst/>
            <a:gdLst/>
            <a:ahLst/>
            <a:cxnLst/>
            <a:rect r="r" b="b" t="t" l="l"/>
            <a:pathLst>
              <a:path h="2382046" w="4449284">
                <a:moveTo>
                  <a:pt x="0" y="0"/>
                </a:moveTo>
                <a:lnTo>
                  <a:pt x="4449284" y="0"/>
                </a:lnTo>
                <a:lnTo>
                  <a:pt x="4449284" y="2382046"/>
                </a:lnTo>
                <a:lnTo>
                  <a:pt x="0" y="2382046"/>
                </a:lnTo>
                <a:lnTo>
                  <a:pt x="0" y="0"/>
                </a:lnTo>
                <a:close/>
              </a:path>
            </a:pathLst>
          </a:custGeom>
          <a:blipFill>
            <a:blip r:embed="rId2"/>
            <a:stretch>
              <a:fillRect l="0" t="0" r="0" b="0"/>
            </a:stretch>
          </a:blipFill>
        </p:spPr>
      </p:sp>
      <p:sp>
        <p:nvSpPr>
          <p:cNvPr name="Freeform 4" id="4"/>
          <p:cNvSpPr/>
          <p:nvPr/>
        </p:nvSpPr>
        <p:spPr>
          <a:xfrm flipH="false" flipV="false" rot="0">
            <a:off x="-1519308" y="515294"/>
            <a:ext cx="4449284" cy="2382046"/>
          </a:xfrm>
          <a:custGeom>
            <a:avLst/>
            <a:gdLst/>
            <a:ahLst/>
            <a:cxnLst/>
            <a:rect r="r" b="b" t="t" l="l"/>
            <a:pathLst>
              <a:path h="2382046" w="4449284">
                <a:moveTo>
                  <a:pt x="0" y="0"/>
                </a:moveTo>
                <a:lnTo>
                  <a:pt x="4449284" y="0"/>
                </a:lnTo>
                <a:lnTo>
                  <a:pt x="4449284" y="2382046"/>
                </a:lnTo>
                <a:lnTo>
                  <a:pt x="0" y="2382046"/>
                </a:lnTo>
                <a:lnTo>
                  <a:pt x="0" y="0"/>
                </a:lnTo>
                <a:close/>
              </a:path>
            </a:pathLst>
          </a:custGeom>
          <a:blipFill>
            <a:blip r:embed="rId2"/>
            <a:stretch>
              <a:fillRect l="0" t="0" r="0" b="0"/>
            </a:stretch>
          </a:blipFill>
        </p:spPr>
      </p:sp>
      <p:sp>
        <p:nvSpPr>
          <p:cNvPr name="Freeform 5" id="5"/>
          <p:cNvSpPr/>
          <p:nvPr/>
        </p:nvSpPr>
        <p:spPr>
          <a:xfrm flipH="false" flipV="false" rot="0">
            <a:off x="1248704" y="2754047"/>
            <a:ext cx="5109672" cy="5587406"/>
          </a:xfrm>
          <a:custGeom>
            <a:avLst/>
            <a:gdLst/>
            <a:ahLst/>
            <a:cxnLst/>
            <a:rect r="r" b="b" t="t" l="l"/>
            <a:pathLst>
              <a:path h="5587406" w="5109672">
                <a:moveTo>
                  <a:pt x="0" y="0"/>
                </a:moveTo>
                <a:lnTo>
                  <a:pt x="5109672" y="0"/>
                </a:lnTo>
                <a:lnTo>
                  <a:pt x="5109672" y="5587406"/>
                </a:lnTo>
                <a:lnTo>
                  <a:pt x="0" y="5587406"/>
                </a:lnTo>
                <a:lnTo>
                  <a:pt x="0" y="0"/>
                </a:lnTo>
                <a:close/>
              </a:path>
            </a:pathLst>
          </a:custGeom>
          <a:blipFill>
            <a:blip r:embed="rId3">
              <a:alphaModFix amt="99000"/>
            </a:blip>
            <a:stretch>
              <a:fillRect l="0" t="0" r="0" b="0"/>
            </a:stretch>
          </a:blipFill>
        </p:spPr>
      </p:sp>
      <p:sp>
        <p:nvSpPr>
          <p:cNvPr name="TextBox 6" id="6"/>
          <p:cNvSpPr txBox="true"/>
          <p:nvPr/>
        </p:nvSpPr>
        <p:spPr>
          <a:xfrm rot="0">
            <a:off x="265777" y="687460"/>
            <a:ext cx="16230600" cy="896620"/>
          </a:xfrm>
          <a:prstGeom prst="rect">
            <a:avLst/>
          </a:prstGeom>
        </p:spPr>
        <p:txBody>
          <a:bodyPr anchor="t" rtlCol="false" tIns="0" lIns="0" bIns="0" rIns="0">
            <a:spAutoFit/>
          </a:bodyPr>
          <a:lstStyle/>
          <a:p>
            <a:pPr algn="ctr">
              <a:lnSpc>
                <a:spcPts val="7279"/>
              </a:lnSpc>
            </a:pPr>
            <a:r>
              <a:rPr lang="en-US" sz="5199">
                <a:solidFill>
                  <a:srgbClr val="242423"/>
                </a:solidFill>
                <a:latin typeface="Fira Sans Bold"/>
              </a:rPr>
              <a:t>Nội dung trình bày</a:t>
            </a:r>
          </a:p>
        </p:txBody>
      </p:sp>
      <p:sp>
        <p:nvSpPr>
          <p:cNvPr name="TextBox 7" id="7"/>
          <p:cNvSpPr txBox="true"/>
          <p:nvPr/>
        </p:nvSpPr>
        <p:spPr>
          <a:xfrm rot="0">
            <a:off x="6658348" y="2274405"/>
            <a:ext cx="16230600" cy="622935"/>
          </a:xfrm>
          <a:prstGeom prst="rect">
            <a:avLst/>
          </a:prstGeom>
        </p:spPr>
        <p:txBody>
          <a:bodyPr anchor="t" rtlCol="false" tIns="0" lIns="0" bIns="0" rIns="0">
            <a:spAutoFit/>
          </a:bodyPr>
          <a:lstStyle/>
          <a:p>
            <a:pPr>
              <a:lnSpc>
                <a:spcPts val="5039"/>
              </a:lnSpc>
            </a:pPr>
            <a:r>
              <a:rPr lang="en-US" sz="3599">
                <a:solidFill>
                  <a:srgbClr val="242423"/>
                </a:solidFill>
                <a:latin typeface="Fira Sans Bold"/>
              </a:rPr>
              <a:t>1. Giới thiệu về Autoencoder </a:t>
            </a:r>
          </a:p>
        </p:txBody>
      </p:sp>
      <p:sp>
        <p:nvSpPr>
          <p:cNvPr name="TextBox 8" id="8"/>
          <p:cNvSpPr txBox="true"/>
          <p:nvPr/>
        </p:nvSpPr>
        <p:spPr>
          <a:xfrm rot="0">
            <a:off x="6658348" y="3501779"/>
            <a:ext cx="16230600" cy="622935"/>
          </a:xfrm>
          <a:prstGeom prst="rect">
            <a:avLst/>
          </a:prstGeom>
        </p:spPr>
        <p:txBody>
          <a:bodyPr anchor="t" rtlCol="false" tIns="0" lIns="0" bIns="0" rIns="0">
            <a:spAutoFit/>
          </a:bodyPr>
          <a:lstStyle/>
          <a:p>
            <a:pPr>
              <a:lnSpc>
                <a:spcPts val="5039"/>
              </a:lnSpc>
            </a:pPr>
            <a:r>
              <a:rPr lang="en-US" sz="3599">
                <a:solidFill>
                  <a:srgbClr val="242423"/>
                </a:solidFill>
                <a:latin typeface="Fira Sans Bold"/>
              </a:rPr>
              <a:t>2. Cấu trúc và cơ chế hoạt động của AE</a:t>
            </a:r>
          </a:p>
        </p:txBody>
      </p:sp>
      <p:sp>
        <p:nvSpPr>
          <p:cNvPr name="TextBox 9" id="9"/>
          <p:cNvSpPr txBox="true"/>
          <p:nvPr/>
        </p:nvSpPr>
        <p:spPr>
          <a:xfrm rot="0">
            <a:off x="6658348" y="4810515"/>
            <a:ext cx="16230600" cy="622935"/>
          </a:xfrm>
          <a:prstGeom prst="rect">
            <a:avLst/>
          </a:prstGeom>
        </p:spPr>
        <p:txBody>
          <a:bodyPr anchor="t" rtlCol="false" tIns="0" lIns="0" bIns="0" rIns="0">
            <a:spAutoFit/>
          </a:bodyPr>
          <a:lstStyle/>
          <a:p>
            <a:pPr>
              <a:lnSpc>
                <a:spcPts val="5039"/>
              </a:lnSpc>
            </a:pPr>
            <a:r>
              <a:rPr lang="en-US" sz="3599">
                <a:solidFill>
                  <a:srgbClr val="242423"/>
                </a:solidFill>
                <a:latin typeface="Fira Sans Bold"/>
              </a:rPr>
              <a:t>3. VAE - kiến trúc và cơ chế hoạt động</a:t>
            </a:r>
          </a:p>
        </p:txBody>
      </p:sp>
      <p:sp>
        <p:nvSpPr>
          <p:cNvPr name="TextBox 10" id="10"/>
          <p:cNvSpPr txBox="true"/>
          <p:nvPr/>
        </p:nvSpPr>
        <p:spPr>
          <a:xfrm rot="0">
            <a:off x="6658348" y="6167845"/>
            <a:ext cx="16230600" cy="622935"/>
          </a:xfrm>
          <a:prstGeom prst="rect">
            <a:avLst/>
          </a:prstGeom>
        </p:spPr>
        <p:txBody>
          <a:bodyPr anchor="t" rtlCol="false" tIns="0" lIns="0" bIns="0" rIns="0">
            <a:spAutoFit/>
          </a:bodyPr>
          <a:lstStyle/>
          <a:p>
            <a:pPr>
              <a:lnSpc>
                <a:spcPts val="5039"/>
              </a:lnSpc>
            </a:pPr>
            <a:r>
              <a:rPr lang="en-US" sz="3599">
                <a:solidFill>
                  <a:srgbClr val="242423"/>
                </a:solidFill>
                <a:latin typeface="Fira Sans Bold"/>
              </a:rPr>
              <a:t>4. So sánh AE và VAE, khi nào nên sử dụng</a:t>
            </a:r>
          </a:p>
        </p:txBody>
      </p:sp>
      <p:sp>
        <p:nvSpPr>
          <p:cNvPr name="TextBox 11" id="11"/>
          <p:cNvSpPr txBox="true"/>
          <p:nvPr/>
        </p:nvSpPr>
        <p:spPr>
          <a:xfrm rot="0">
            <a:off x="6658348" y="7525176"/>
            <a:ext cx="16230600" cy="622935"/>
          </a:xfrm>
          <a:prstGeom prst="rect">
            <a:avLst/>
          </a:prstGeom>
        </p:spPr>
        <p:txBody>
          <a:bodyPr anchor="t" rtlCol="false" tIns="0" lIns="0" bIns="0" rIns="0">
            <a:spAutoFit/>
          </a:bodyPr>
          <a:lstStyle/>
          <a:p>
            <a:pPr>
              <a:lnSpc>
                <a:spcPts val="5039"/>
              </a:lnSpc>
            </a:pPr>
            <a:r>
              <a:rPr lang="en-US" sz="3599">
                <a:solidFill>
                  <a:srgbClr val="242423"/>
                </a:solidFill>
                <a:latin typeface="Fira Sans Bold"/>
              </a:rPr>
              <a:t>5.  Ứng dụng và hướng phát triển</a:t>
            </a:r>
          </a:p>
        </p:txBody>
      </p:sp>
      <p:sp>
        <p:nvSpPr>
          <p:cNvPr name="Freeform 12" id="12"/>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144839" cy="10287000"/>
          </a:xfrm>
          <a:prstGeom prst="rect">
            <a:avLst/>
          </a:prstGeom>
          <a:solidFill>
            <a:srgbClr val="F3F3F3"/>
          </a:solidFill>
        </p:spPr>
      </p:sp>
      <p:sp>
        <p:nvSpPr>
          <p:cNvPr name="Freeform 3" id="3"/>
          <p:cNvSpPr/>
          <p:nvPr/>
        </p:nvSpPr>
        <p:spPr>
          <a:xfrm flipH="true" flipV="false" rot="0">
            <a:off x="-3262881" y="1946745"/>
            <a:ext cx="11053915" cy="6393509"/>
          </a:xfrm>
          <a:custGeom>
            <a:avLst/>
            <a:gdLst/>
            <a:ahLst/>
            <a:cxnLst/>
            <a:rect r="r" b="b" t="t" l="l"/>
            <a:pathLst>
              <a:path h="6393509" w="11053915">
                <a:moveTo>
                  <a:pt x="11053914" y="0"/>
                </a:moveTo>
                <a:lnTo>
                  <a:pt x="0" y="0"/>
                </a:lnTo>
                <a:lnTo>
                  <a:pt x="0" y="6393510"/>
                </a:lnTo>
                <a:lnTo>
                  <a:pt x="11053914" y="6393510"/>
                </a:lnTo>
                <a:lnTo>
                  <a:pt x="11053914" y="0"/>
                </a:lnTo>
                <a:close/>
              </a:path>
            </a:pathLst>
          </a:custGeom>
          <a:blipFill>
            <a:blip r:embed="rId2"/>
            <a:stretch>
              <a:fillRect l="0" t="-15405" r="0" b="0"/>
            </a:stretch>
          </a:blipFill>
        </p:spPr>
      </p:sp>
      <p:sp>
        <p:nvSpPr>
          <p:cNvPr name="Freeform 4" id="4"/>
          <p:cNvSpPr/>
          <p:nvPr/>
        </p:nvSpPr>
        <p:spPr>
          <a:xfrm flipH="false" flipV="false" rot="-2331722">
            <a:off x="585679" y="1007272"/>
            <a:ext cx="1803914" cy="1864622"/>
          </a:xfrm>
          <a:custGeom>
            <a:avLst/>
            <a:gdLst/>
            <a:ahLst/>
            <a:cxnLst/>
            <a:rect r="r" b="b" t="t" l="l"/>
            <a:pathLst>
              <a:path h="1864622" w="1803914">
                <a:moveTo>
                  <a:pt x="0" y="0"/>
                </a:moveTo>
                <a:lnTo>
                  <a:pt x="1803914" y="0"/>
                </a:lnTo>
                <a:lnTo>
                  <a:pt x="1803914" y="1864622"/>
                </a:lnTo>
                <a:lnTo>
                  <a:pt x="0" y="1864622"/>
                </a:lnTo>
                <a:lnTo>
                  <a:pt x="0" y="0"/>
                </a:lnTo>
                <a:close/>
              </a:path>
            </a:pathLst>
          </a:custGeom>
          <a:blipFill>
            <a:blip r:embed="rId3"/>
            <a:stretch>
              <a:fillRect l="0" t="0" r="0" b="0"/>
            </a:stretch>
          </a:blipFill>
        </p:spPr>
      </p:sp>
      <p:sp>
        <p:nvSpPr>
          <p:cNvPr name="Freeform 5" id="5"/>
          <p:cNvSpPr/>
          <p:nvPr/>
        </p:nvSpPr>
        <p:spPr>
          <a:xfrm flipH="false" flipV="false" rot="2002350">
            <a:off x="-3103294" y="6991402"/>
            <a:ext cx="3339765" cy="2329883"/>
          </a:xfrm>
          <a:custGeom>
            <a:avLst/>
            <a:gdLst/>
            <a:ahLst/>
            <a:cxnLst/>
            <a:rect r="r" b="b" t="t" l="l"/>
            <a:pathLst>
              <a:path h="2329883" w="3339765">
                <a:moveTo>
                  <a:pt x="0" y="0"/>
                </a:moveTo>
                <a:lnTo>
                  <a:pt x="3339764" y="0"/>
                </a:lnTo>
                <a:lnTo>
                  <a:pt x="3339764" y="2329884"/>
                </a:lnTo>
                <a:lnTo>
                  <a:pt x="0" y="2329884"/>
                </a:lnTo>
                <a:lnTo>
                  <a:pt x="0" y="0"/>
                </a:lnTo>
                <a:close/>
              </a:path>
            </a:pathLst>
          </a:custGeom>
          <a:blipFill>
            <a:blip r:embed="rId4"/>
            <a:stretch>
              <a:fillRect l="0" t="0" r="0" b="0"/>
            </a:stretch>
          </a:blipFill>
        </p:spPr>
      </p:sp>
      <p:sp>
        <p:nvSpPr>
          <p:cNvPr name="Freeform 6" id="6"/>
          <p:cNvSpPr/>
          <p:nvPr/>
        </p:nvSpPr>
        <p:spPr>
          <a:xfrm flipH="false" flipV="false" rot="0">
            <a:off x="4121227" y="1271529"/>
            <a:ext cx="12570922" cy="7068726"/>
          </a:xfrm>
          <a:custGeom>
            <a:avLst/>
            <a:gdLst/>
            <a:ahLst/>
            <a:cxnLst/>
            <a:rect r="r" b="b" t="t" l="l"/>
            <a:pathLst>
              <a:path h="7068726" w="12570922">
                <a:moveTo>
                  <a:pt x="0" y="0"/>
                </a:moveTo>
                <a:lnTo>
                  <a:pt x="12570922" y="0"/>
                </a:lnTo>
                <a:lnTo>
                  <a:pt x="12570922" y="7068726"/>
                </a:lnTo>
                <a:lnTo>
                  <a:pt x="0" y="7068726"/>
                </a:lnTo>
                <a:lnTo>
                  <a:pt x="0" y="0"/>
                </a:lnTo>
                <a:close/>
              </a:path>
            </a:pathLst>
          </a:custGeom>
          <a:blipFill>
            <a:blip r:embed="rId5"/>
            <a:stretch>
              <a:fillRect l="0" t="0" r="0" b="0"/>
            </a:stretch>
          </a:blipFill>
        </p:spPr>
      </p:sp>
      <p:grpSp>
        <p:nvGrpSpPr>
          <p:cNvPr name="Group 7" id="7"/>
          <p:cNvGrpSpPr/>
          <p:nvPr/>
        </p:nvGrpSpPr>
        <p:grpSpPr>
          <a:xfrm rot="0">
            <a:off x="601938" y="7679144"/>
            <a:ext cx="17524194" cy="1974859"/>
            <a:chOff x="0" y="0"/>
            <a:chExt cx="4615426" cy="520127"/>
          </a:xfrm>
        </p:grpSpPr>
        <p:sp>
          <p:nvSpPr>
            <p:cNvPr name="Freeform 8" id="8"/>
            <p:cNvSpPr/>
            <p:nvPr/>
          </p:nvSpPr>
          <p:spPr>
            <a:xfrm flipH="false" flipV="false" rot="0">
              <a:off x="0" y="0"/>
              <a:ext cx="4615426" cy="520128"/>
            </a:xfrm>
            <a:custGeom>
              <a:avLst/>
              <a:gdLst/>
              <a:ahLst/>
              <a:cxnLst/>
              <a:rect r="r" b="b" t="t" l="l"/>
              <a:pathLst>
                <a:path h="520128" w="4615426">
                  <a:moveTo>
                    <a:pt x="22531" y="0"/>
                  </a:moveTo>
                  <a:lnTo>
                    <a:pt x="4592894" y="0"/>
                  </a:lnTo>
                  <a:cubicBezTo>
                    <a:pt x="4605338" y="0"/>
                    <a:pt x="4615426" y="10087"/>
                    <a:pt x="4615426" y="22531"/>
                  </a:cubicBezTo>
                  <a:lnTo>
                    <a:pt x="4615426" y="497596"/>
                  </a:lnTo>
                  <a:cubicBezTo>
                    <a:pt x="4615426" y="510040"/>
                    <a:pt x="4605338" y="520128"/>
                    <a:pt x="4592894" y="520128"/>
                  </a:cubicBezTo>
                  <a:lnTo>
                    <a:pt x="22531" y="520128"/>
                  </a:lnTo>
                  <a:cubicBezTo>
                    <a:pt x="10087" y="520128"/>
                    <a:pt x="0" y="510040"/>
                    <a:pt x="0" y="497596"/>
                  </a:cubicBezTo>
                  <a:lnTo>
                    <a:pt x="0" y="22531"/>
                  </a:lnTo>
                  <a:cubicBezTo>
                    <a:pt x="0" y="10087"/>
                    <a:pt x="10087" y="0"/>
                    <a:pt x="22531" y="0"/>
                  </a:cubicBezTo>
                  <a:close/>
                </a:path>
              </a:pathLst>
            </a:custGeom>
            <a:solidFill>
              <a:srgbClr val="9CE1DB"/>
            </a:solidFill>
          </p:spPr>
        </p:sp>
        <p:sp>
          <p:nvSpPr>
            <p:cNvPr name="TextBox 9" id="9"/>
            <p:cNvSpPr txBox="true"/>
            <p:nvPr/>
          </p:nvSpPr>
          <p:spPr>
            <a:xfrm>
              <a:off x="0" y="-57150"/>
              <a:ext cx="4615426" cy="577277"/>
            </a:xfrm>
            <a:prstGeom prst="rect">
              <a:avLst/>
            </a:prstGeom>
          </p:spPr>
          <p:txBody>
            <a:bodyPr anchor="ctr" rtlCol="false" tIns="50800" lIns="50800" bIns="50800" rIns="50800"/>
            <a:lstStyle/>
            <a:p>
              <a:pPr algn="ctr">
                <a:lnSpc>
                  <a:spcPts val="4059"/>
                </a:lnSpc>
                <a:spcBef>
                  <a:spcPct val="0"/>
                </a:spcBef>
              </a:pPr>
              <a:r>
                <a:rPr lang="en-US" sz="2899">
                  <a:solidFill>
                    <a:srgbClr val="000000"/>
                  </a:solidFill>
                  <a:latin typeface="Clear Sans"/>
                </a:rPr>
                <a:t>Là một thuật toán máy học không giám sát áp dụng sự lan truyền ngược, đặt các giá trị đích bằng với các đầu vào. Mã tự động được sử dụng để giảm kích thước đầu vào thành một biểu diễn nhỏ hơn. Kiến trúc của Autoencoder tạo ra một nút thắt cổ chai vì vậy những đặc trưng đại diện được giữ lại.</a:t>
              </a:r>
            </a:p>
          </p:txBody>
        </p:sp>
      </p:grpSp>
      <p:sp>
        <p:nvSpPr>
          <p:cNvPr name="TextBox 10" id="10"/>
          <p:cNvSpPr txBox="true"/>
          <p:nvPr/>
        </p:nvSpPr>
        <p:spPr>
          <a:xfrm rot="0">
            <a:off x="5333961" y="257175"/>
            <a:ext cx="9736574" cy="771525"/>
          </a:xfrm>
          <a:prstGeom prst="rect">
            <a:avLst/>
          </a:prstGeom>
        </p:spPr>
        <p:txBody>
          <a:bodyPr anchor="t" rtlCol="false" tIns="0" lIns="0" bIns="0" rIns="0">
            <a:spAutoFit/>
          </a:bodyPr>
          <a:lstStyle/>
          <a:p>
            <a:pPr algn="ctr">
              <a:lnSpc>
                <a:spcPts val="6000"/>
              </a:lnSpc>
              <a:spcBef>
                <a:spcPct val="0"/>
              </a:spcBef>
            </a:pPr>
            <a:r>
              <a:rPr lang="en-US" sz="5000">
                <a:solidFill>
                  <a:srgbClr val="242423"/>
                </a:solidFill>
                <a:latin typeface="Clear Sans"/>
              </a:rPr>
              <a:t>1. GIỚI THIỆU VỀ AUTOENCODER </a:t>
            </a:r>
          </a:p>
        </p:txBody>
      </p:sp>
      <p:sp>
        <p:nvSpPr>
          <p:cNvPr name="Freeform 11" id="11"/>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4597730"/>
          </a:xfrm>
          <a:prstGeom prst="rect">
            <a:avLst/>
          </a:prstGeom>
          <a:solidFill>
            <a:srgbClr val="F3F3F3"/>
          </a:solidFill>
        </p:spPr>
      </p:sp>
      <p:sp>
        <p:nvSpPr>
          <p:cNvPr name="Freeform 3" id="3"/>
          <p:cNvSpPr/>
          <p:nvPr/>
        </p:nvSpPr>
        <p:spPr>
          <a:xfrm flipH="true" flipV="false" rot="0">
            <a:off x="10638039" y="-558189"/>
            <a:ext cx="7911979" cy="4571974"/>
          </a:xfrm>
          <a:custGeom>
            <a:avLst/>
            <a:gdLst/>
            <a:ahLst/>
            <a:cxnLst/>
            <a:rect r="r" b="b" t="t" l="l"/>
            <a:pathLst>
              <a:path h="4571974" w="7911979">
                <a:moveTo>
                  <a:pt x="7911979" y="0"/>
                </a:moveTo>
                <a:lnTo>
                  <a:pt x="0" y="0"/>
                </a:lnTo>
                <a:lnTo>
                  <a:pt x="0" y="4571974"/>
                </a:lnTo>
                <a:lnTo>
                  <a:pt x="7911979" y="4571974"/>
                </a:lnTo>
                <a:lnTo>
                  <a:pt x="7911979" y="0"/>
                </a:lnTo>
                <a:close/>
              </a:path>
            </a:pathLst>
          </a:custGeom>
          <a:blipFill>
            <a:blip r:embed="rId2"/>
            <a:stretch>
              <a:fillRect l="0" t="0" r="0" b="0"/>
            </a:stretch>
          </a:blipFill>
        </p:spPr>
      </p:sp>
      <p:sp>
        <p:nvSpPr>
          <p:cNvPr name="Freeform 4" id="4"/>
          <p:cNvSpPr/>
          <p:nvPr/>
        </p:nvSpPr>
        <p:spPr>
          <a:xfrm flipH="false" flipV="false" rot="0">
            <a:off x="9581482" y="-441828"/>
            <a:ext cx="1804307" cy="1739204"/>
          </a:xfrm>
          <a:custGeom>
            <a:avLst/>
            <a:gdLst/>
            <a:ahLst/>
            <a:cxnLst/>
            <a:rect r="r" b="b" t="t" l="l"/>
            <a:pathLst>
              <a:path h="1739204" w="1804307">
                <a:moveTo>
                  <a:pt x="0" y="0"/>
                </a:moveTo>
                <a:lnTo>
                  <a:pt x="1804307" y="0"/>
                </a:lnTo>
                <a:lnTo>
                  <a:pt x="1804307" y="1739203"/>
                </a:lnTo>
                <a:lnTo>
                  <a:pt x="0" y="1739203"/>
                </a:lnTo>
                <a:lnTo>
                  <a:pt x="0" y="0"/>
                </a:lnTo>
                <a:close/>
              </a:path>
            </a:pathLst>
          </a:custGeom>
          <a:blipFill>
            <a:blip r:embed="rId3"/>
            <a:stretch>
              <a:fillRect l="0" t="0" r="0" b="0"/>
            </a:stretch>
          </a:blipFill>
        </p:spPr>
      </p:sp>
      <p:sp>
        <p:nvSpPr>
          <p:cNvPr name="Freeform 5" id="5"/>
          <p:cNvSpPr/>
          <p:nvPr/>
        </p:nvSpPr>
        <p:spPr>
          <a:xfrm flipH="false" flipV="false" rot="1253782">
            <a:off x="15596088" y="3822862"/>
            <a:ext cx="3326424" cy="1777916"/>
          </a:xfrm>
          <a:custGeom>
            <a:avLst/>
            <a:gdLst/>
            <a:ahLst/>
            <a:cxnLst/>
            <a:rect r="r" b="b" t="t" l="l"/>
            <a:pathLst>
              <a:path h="1777916" w="3326424">
                <a:moveTo>
                  <a:pt x="0" y="0"/>
                </a:moveTo>
                <a:lnTo>
                  <a:pt x="3326424" y="0"/>
                </a:lnTo>
                <a:lnTo>
                  <a:pt x="3326424" y="1777916"/>
                </a:lnTo>
                <a:lnTo>
                  <a:pt x="0" y="1777916"/>
                </a:lnTo>
                <a:lnTo>
                  <a:pt x="0" y="0"/>
                </a:lnTo>
                <a:close/>
              </a:path>
            </a:pathLst>
          </a:custGeom>
          <a:blipFill>
            <a:blip r:embed="rId4"/>
            <a:stretch>
              <a:fillRect l="0" t="0" r="0" b="0"/>
            </a:stretch>
          </a:blipFill>
        </p:spPr>
      </p:sp>
      <p:sp>
        <p:nvSpPr>
          <p:cNvPr name="Freeform 6" id="6"/>
          <p:cNvSpPr/>
          <p:nvPr/>
        </p:nvSpPr>
        <p:spPr>
          <a:xfrm flipH="false" flipV="false" rot="0">
            <a:off x="5871058" y="236046"/>
            <a:ext cx="11388242" cy="6051723"/>
          </a:xfrm>
          <a:custGeom>
            <a:avLst/>
            <a:gdLst/>
            <a:ahLst/>
            <a:cxnLst/>
            <a:rect r="r" b="b" t="t" l="l"/>
            <a:pathLst>
              <a:path h="6051723" w="11388242">
                <a:moveTo>
                  <a:pt x="0" y="0"/>
                </a:moveTo>
                <a:lnTo>
                  <a:pt x="11388242" y="0"/>
                </a:lnTo>
                <a:lnTo>
                  <a:pt x="11388242" y="6051723"/>
                </a:lnTo>
                <a:lnTo>
                  <a:pt x="0" y="6051723"/>
                </a:lnTo>
                <a:lnTo>
                  <a:pt x="0" y="0"/>
                </a:lnTo>
                <a:close/>
              </a:path>
            </a:pathLst>
          </a:custGeom>
          <a:blipFill>
            <a:blip r:embed="rId5"/>
            <a:stretch>
              <a:fillRect l="0" t="0" r="0" b="0"/>
            </a:stretch>
          </a:blipFill>
        </p:spPr>
      </p:sp>
      <p:grpSp>
        <p:nvGrpSpPr>
          <p:cNvPr name="Group 7" id="7"/>
          <p:cNvGrpSpPr/>
          <p:nvPr/>
        </p:nvGrpSpPr>
        <p:grpSpPr>
          <a:xfrm rot="0">
            <a:off x="601938" y="7679144"/>
            <a:ext cx="17524194" cy="2281655"/>
            <a:chOff x="0" y="0"/>
            <a:chExt cx="4615426" cy="600930"/>
          </a:xfrm>
        </p:grpSpPr>
        <p:sp>
          <p:nvSpPr>
            <p:cNvPr name="Freeform 8" id="8"/>
            <p:cNvSpPr/>
            <p:nvPr/>
          </p:nvSpPr>
          <p:spPr>
            <a:xfrm flipH="false" flipV="false" rot="0">
              <a:off x="0" y="0"/>
              <a:ext cx="4615426" cy="600930"/>
            </a:xfrm>
            <a:custGeom>
              <a:avLst/>
              <a:gdLst/>
              <a:ahLst/>
              <a:cxnLst/>
              <a:rect r="r" b="b" t="t" l="l"/>
              <a:pathLst>
                <a:path h="600930" w="4615426">
                  <a:moveTo>
                    <a:pt x="22531" y="0"/>
                  </a:moveTo>
                  <a:lnTo>
                    <a:pt x="4592894" y="0"/>
                  </a:lnTo>
                  <a:cubicBezTo>
                    <a:pt x="4605338" y="0"/>
                    <a:pt x="4615426" y="10087"/>
                    <a:pt x="4615426" y="22531"/>
                  </a:cubicBezTo>
                  <a:lnTo>
                    <a:pt x="4615426" y="578399"/>
                  </a:lnTo>
                  <a:cubicBezTo>
                    <a:pt x="4615426" y="590842"/>
                    <a:pt x="4605338" y="600930"/>
                    <a:pt x="4592894" y="600930"/>
                  </a:cubicBezTo>
                  <a:lnTo>
                    <a:pt x="22531" y="600930"/>
                  </a:lnTo>
                  <a:cubicBezTo>
                    <a:pt x="10087" y="600930"/>
                    <a:pt x="0" y="590842"/>
                    <a:pt x="0" y="578399"/>
                  </a:cubicBezTo>
                  <a:lnTo>
                    <a:pt x="0" y="22531"/>
                  </a:lnTo>
                  <a:cubicBezTo>
                    <a:pt x="0" y="10087"/>
                    <a:pt x="10087" y="0"/>
                    <a:pt x="22531" y="0"/>
                  </a:cubicBezTo>
                  <a:close/>
                </a:path>
              </a:pathLst>
            </a:custGeom>
            <a:gradFill rotWithShape="true">
              <a:gsLst>
                <a:gs pos="0">
                  <a:srgbClr val="0CC0DF">
                    <a:alpha val="100000"/>
                  </a:srgbClr>
                </a:gs>
                <a:gs pos="100000">
                  <a:srgbClr val="FFDE59">
                    <a:alpha val="100000"/>
                  </a:srgbClr>
                </a:gs>
              </a:gsLst>
              <a:lin ang="0"/>
            </a:gradFill>
          </p:spPr>
        </p:sp>
        <p:sp>
          <p:nvSpPr>
            <p:cNvPr name="TextBox 9" id="9"/>
            <p:cNvSpPr txBox="true"/>
            <p:nvPr/>
          </p:nvSpPr>
          <p:spPr>
            <a:xfrm>
              <a:off x="0" y="-57150"/>
              <a:ext cx="4615426" cy="658080"/>
            </a:xfrm>
            <a:prstGeom prst="rect">
              <a:avLst/>
            </a:prstGeom>
          </p:spPr>
          <p:txBody>
            <a:bodyPr anchor="ctr" rtlCol="false" tIns="50800" lIns="50800" bIns="50800" rIns="50800"/>
            <a:lstStyle/>
            <a:p>
              <a:pPr algn="ctr">
                <a:lnSpc>
                  <a:spcPts val="4059"/>
                </a:lnSpc>
              </a:pPr>
              <a:r>
                <a:rPr lang="en-US" sz="2899">
                  <a:solidFill>
                    <a:srgbClr val="000000"/>
                  </a:solidFill>
                  <a:latin typeface="Fira Sans"/>
                </a:rPr>
                <a:t>Dùng trong bài toán giảm chiều dữ liệu. Mô hình học những đặc trưng đầu vào x biểu diễn trên không gian ẩn(latent space) có số chiều thấp hơn. Để kiểm tra những hình ảnh ánh xạ có những đặc điểm nào nổi bật không ta dùng Decoder để reconstructed input. </a:t>
              </a:r>
            </a:p>
            <a:p>
              <a:pPr algn="ctr">
                <a:lnSpc>
                  <a:spcPts val="4059"/>
                </a:lnSpc>
                <a:spcBef>
                  <a:spcPct val="0"/>
                </a:spcBef>
              </a:pPr>
              <a:r>
                <a:rPr lang="en-US" sz="2899">
                  <a:solidFill>
                    <a:srgbClr val="000000"/>
                  </a:solidFill>
                  <a:latin typeface="Fira Sans"/>
                </a:rPr>
                <a:t>Hàm sai số thường được dùng là MSE và Loss để so sánh input và reconstructed input</a:t>
              </a:r>
            </a:p>
          </p:txBody>
        </p:sp>
      </p:grpSp>
      <p:sp>
        <p:nvSpPr>
          <p:cNvPr name="TextBox 10" id="10"/>
          <p:cNvSpPr txBox="true"/>
          <p:nvPr/>
        </p:nvSpPr>
        <p:spPr>
          <a:xfrm rot="0">
            <a:off x="404423" y="2516573"/>
            <a:ext cx="5466636" cy="1533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1. GIỚI THIỆU </a:t>
            </a:r>
          </a:p>
          <a:p>
            <a:pPr algn="ctr">
              <a:lnSpc>
                <a:spcPts val="6000"/>
              </a:lnSpc>
              <a:spcBef>
                <a:spcPct val="0"/>
              </a:spcBef>
            </a:pPr>
            <a:r>
              <a:rPr lang="en-US" sz="5000">
                <a:solidFill>
                  <a:srgbClr val="000000"/>
                </a:solidFill>
                <a:latin typeface="Clear Sans"/>
              </a:rPr>
              <a:t>VỀ AUTOENCODER </a:t>
            </a:r>
          </a:p>
        </p:txBody>
      </p:sp>
      <p:sp>
        <p:nvSpPr>
          <p:cNvPr name="Freeform 11" id="11"/>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035123" cy="10287000"/>
          </a:xfrm>
          <a:prstGeom prst="rect">
            <a:avLst/>
          </a:prstGeom>
          <a:solidFill>
            <a:srgbClr val="F3F3F3"/>
          </a:solidFill>
        </p:spPr>
      </p:sp>
      <p:sp>
        <p:nvSpPr>
          <p:cNvPr name="Freeform 3" id="3"/>
          <p:cNvSpPr/>
          <p:nvPr/>
        </p:nvSpPr>
        <p:spPr>
          <a:xfrm flipH="false" flipV="false" rot="0">
            <a:off x="620195" y="8918675"/>
            <a:ext cx="6082860" cy="4867941"/>
          </a:xfrm>
          <a:custGeom>
            <a:avLst/>
            <a:gdLst/>
            <a:ahLst/>
            <a:cxnLst/>
            <a:rect r="r" b="b" t="t" l="l"/>
            <a:pathLst>
              <a:path h="4867941" w="6082860">
                <a:moveTo>
                  <a:pt x="0" y="0"/>
                </a:moveTo>
                <a:lnTo>
                  <a:pt x="6082860" y="0"/>
                </a:lnTo>
                <a:lnTo>
                  <a:pt x="6082860" y="4867941"/>
                </a:lnTo>
                <a:lnTo>
                  <a:pt x="0" y="4867941"/>
                </a:lnTo>
                <a:lnTo>
                  <a:pt x="0" y="0"/>
                </a:lnTo>
                <a:close/>
              </a:path>
            </a:pathLst>
          </a:custGeom>
          <a:blipFill>
            <a:blip r:embed="rId2"/>
            <a:stretch>
              <a:fillRect l="0" t="0" r="0" b="0"/>
            </a:stretch>
          </a:blipFill>
        </p:spPr>
      </p:sp>
      <p:sp>
        <p:nvSpPr>
          <p:cNvPr name="Freeform 4" id="4"/>
          <p:cNvSpPr/>
          <p:nvPr/>
        </p:nvSpPr>
        <p:spPr>
          <a:xfrm flipH="false" flipV="false" rot="0">
            <a:off x="6709424" y="0"/>
            <a:ext cx="12223729" cy="8595605"/>
          </a:xfrm>
          <a:custGeom>
            <a:avLst/>
            <a:gdLst/>
            <a:ahLst/>
            <a:cxnLst/>
            <a:rect r="r" b="b" t="t" l="l"/>
            <a:pathLst>
              <a:path h="8595605" w="12223729">
                <a:moveTo>
                  <a:pt x="0" y="0"/>
                </a:moveTo>
                <a:lnTo>
                  <a:pt x="12223729" y="0"/>
                </a:lnTo>
                <a:lnTo>
                  <a:pt x="12223729" y="8595605"/>
                </a:lnTo>
                <a:lnTo>
                  <a:pt x="0" y="8595605"/>
                </a:lnTo>
                <a:lnTo>
                  <a:pt x="0" y="0"/>
                </a:lnTo>
                <a:close/>
              </a:path>
            </a:pathLst>
          </a:custGeom>
          <a:blipFill>
            <a:blip r:embed="rId3"/>
            <a:stretch>
              <a:fillRect l="0" t="-5905" r="0" b="-751"/>
            </a:stretch>
          </a:blipFill>
        </p:spPr>
      </p:sp>
      <p:sp>
        <p:nvSpPr>
          <p:cNvPr name="TextBox 5" id="5"/>
          <p:cNvSpPr txBox="true"/>
          <p:nvPr/>
        </p:nvSpPr>
        <p:spPr>
          <a:xfrm rot="0">
            <a:off x="620195" y="2027977"/>
            <a:ext cx="5466636" cy="1533525"/>
          </a:xfrm>
          <a:prstGeom prst="rect">
            <a:avLst/>
          </a:prstGeom>
        </p:spPr>
        <p:txBody>
          <a:bodyPr anchor="t" rtlCol="false" tIns="0" lIns="0" bIns="0" rIns="0">
            <a:spAutoFit/>
          </a:bodyPr>
          <a:lstStyle/>
          <a:p>
            <a:pPr algn="ctr">
              <a:lnSpc>
                <a:spcPts val="6000"/>
              </a:lnSpc>
              <a:spcBef>
                <a:spcPct val="0"/>
              </a:spcBef>
            </a:pPr>
            <a:r>
              <a:rPr lang="en-US" sz="5000">
                <a:solidFill>
                  <a:srgbClr val="242423"/>
                </a:solidFill>
                <a:latin typeface="Clear Sans"/>
              </a:rPr>
              <a:t>1</a:t>
            </a:r>
            <a:r>
              <a:rPr lang="en-US" sz="5000">
                <a:solidFill>
                  <a:srgbClr val="242423"/>
                </a:solidFill>
                <a:latin typeface="Clear Sans"/>
              </a:rPr>
              <a:t>. GIỚI THIỆU </a:t>
            </a:r>
          </a:p>
          <a:p>
            <a:pPr algn="ctr">
              <a:lnSpc>
                <a:spcPts val="6000"/>
              </a:lnSpc>
              <a:spcBef>
                <a:spcPct val="0"/>
              </a:spcBef>
            </a:pPr>
            <a:r>
              <a:rPr lang="en-US" sz="5000">
                <a:solidFill>
                  <a:srgbClr val="242423"/>
                </a:solidFill>
                <a:latin typeface="Clear Sans"/>
              </a:rPr>
              <a:t>VỀ AUTOENCODER </a:t>
            </a:r>
          </a:p>
        </p:txBody>
      </p:sp>
      <p:sp>
        <p:nvSpPr>
          <p:cNvPr name="TextBox 6" id="6"/>
          <p:cNvSpPr txBox="true"/>
          <p:nvPr/>
        </p:nvSpPr>
        <p:spPr>
          <a:xfrm rot="0">
            <a:off x="0" y="3974270"/>
            <a:ext cx="6080757" cy="2980690"/>
          </a:xfrm>
          <a:prstGeom prst="rect">
            <a:avLst/>
          </a:prstGeom>
        </p:spPr>
        <p:txBody>
          <a:bodyPr anchor="t" rtlCol="false" tIns="0" lIns="0" bIns="0" rIns="0">
            <a:spAutoFit/>
          </a:bodyPr>
          <a:lstStyle/>
          <a:p>
            <a:pPr algn="ctr">
              <a:lnSpc>
                <a:spcPts val="4759"/>
              </a:lnSpc>
            </a:pPr>
            <a:r>
              <a:rPr lang="en-US" sz="3399">
                <a:solidFill>
                  <a:srgbClr val="242423"/>
                </a:solidFill>
                <a:latin typeface="Fira Sans"/>
              </a:rPr>
              <a:t>Latent space là một miền không gian giả định để mắc vecto z lên  </a:t>
            </a:r>
          </a:p>
          <a:p>
            <a:pPr algn="ctr">
              <a:lnSpc>
                <a:spcPts val="4759"/>
              </a:lnSpc>
            </a:pPr>
            <a:r>
              <a:rPr lang="en-US" sz="3399">
                <a:solidFill>
                  <a:srgbClr val="242423"/>
                </a:solidFill>
                <a:latin typeface="Fira Sans"/>
              </a:rPr>
              <a:t>Data có đặt điểm không được regulalized(chuẩn hóa) </a:t>
            </a:r>
          </a:p>
        </p:txBody>
      </p:sp>
      <p:sp>
        <p:nvSpPr>
          <p:cNvPr name="TextBox 7" id="7"/>
          <p:cNvSpPr txBox="true"/>
          <p:nvPr/>
        </p:nvSpPr>
        <p:spPr>
          <a:xfrm rot="0">
            <a:off x="0" y="7417202"/>
            <a:ext cx="6530802" cy="23806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Fira Sans"/>
              </a:rPr>
              <a:t>Ta thấy cụm cluster  yellow nằm xa và rất rải rác, và out line. Thì những điểm này khi làm việc rất dễ sinh ra lỗi. </a:t>
            </a:r>
          </a:p>
        </p:txBody>
      </p:sp>
      <p:sp>
        <p:nvSpPr>
          <p:cNvPr name="TextBox 8" id="8"/>
          <p:cNvSpPr txBox="true"/>
          <p:nvPr/>
        </p:nvSpPr>
        <p:spPr>
          <a:xfrm rot="0">
            <a:off x="6357951" y="9189151"/>
            <a:ext cx="11930049" cy="58039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Fira Sans"/>
              </a:rPr>
              <a:t>==&gt;Compressed data có thể biểu diễn bằng cách phân phối  </a:t>
            </a:r>
          </a:p>
        </p:txBody>
      </p:sp>
      <p:sp>
        <p:nvSpPr>
          <p:cNvPr name="Freeform 9" id="9"/>
          <p:cNvSpPr/>
          <p:nvPr/>
        </p:nvSpPr>
        <p:spPr>
          <a:xfrm flipH="false" flipV="false" rot="0">
            <a:off x="354896" y="290192"/>
            <a:ext cx="2685483" cy="1477015"/>
          </a:xfrm>
          <a:custGeom>
            <a:avLst/>
            <a:gdLst/>
            <a:ahLst/>
            <a:cxnLst/>
            <a:rect r="r" b="b" t="t" l="l"/>
            <a:pathLst>
              <a:path h="1477015" w="2685483">
                <a:moveTo>
                  <a:pt x="0" y="0"/>
                </a:moveTo>
                <a:lnTo>
                  <a:pt x="2685482" y="0"/>
                </a:lnTo>
                <a:lnTo>
                  <a:pt x="2685482" y="1477016"/>
                </a:lnTo>
                <a:lnTo>
                  <a:pt x="0" y="1477016"/>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7784">
            <a:off x="8950468" y="5556645"/>
            <a:ext cx="1719326" cy="1992395"/>
          </a:xfrm>
          <a:custGeom>
            <a:avLst/>
            <a:gdLst/>
            <a:ahLst/>
            <a:cxnLst/>
            <a:rect r="r" b="b" t="t" l="l"/>
            <a:pathLst>
              <a:path h="1992395" w="1719326">
                <a:moveTo>
                  <a:pt x="0" y="0"/>
                </a:moveTo>
                <a:lnTo>
                  <a:pt x="1719326" y="0"/>
                </a:lnTo>
                <a:lnTo>
                  <a:pt x="1719326" y="1992395"/>
                </a:lnTo>
                <a:lnTo>
                  <a:pt x="0" y="1992395"/>
                </a:lnTo>
                <a:lnTo>
                  <a:pt x="0" y="0"/>
                </a:lnTo>
                <a:close/>
              </a:path>
            </a:pathLst>
          </a:custGeom>
          <a:blipFill>
            <a:blip r:embed="rId2"/>
            <a:stretch>
              <a:fillRect l="0" t="0" r="0" b="0"/>
            </a:stretch>
          </a:blipFill>
        </p:spPr>
      </p:sp>
      <p:sp>
        <p:nvSpPr>
          <p:cNvPr name="Freeform 3" id="3"/>
          <p:cNvSpPr/>
          <p:nvPr/>
        </p:nvSpPr>
        <p:spPr>
          <a:xfrm flipH="false" flipV="false" rot="-4735767">
            <a:off x="11633570" y="174108"/>
            <a:ext cx="2497452" cy="2602485"/>
          </a:xfrm>
          <a:custGeom>
            <a:avLst/>
            <a:gdLst/>
            <a:ahLst/>
            <a:cxnLst/>
            <a:rect r="r" b="b" t="t" l="l"/>
            <a:pathLst>
              <a:path h="2602485" w="2497452">
                <a:moveTo>
                  <a:pt x="0" y="0"/>
                </a:moveTo>
                <a:lnTo>
                  <a:pt x="2497452" y="0"/>
                </a:lnTo>
                <a:lnTo>
                  <a:pt x="2497452" y="2602485"/>
                </a:lnTo>
                <a:lnTo>
                  <a:pt x="0" y="2602485"/>
                </a:lnTo>
                <a:lnTo>
                  <a:pt x="0" y="0"/>
                </a:lnTo>
                <a:close/>
              </a:path>
            </a:pathLst>
          </a:custGeom>
          <a:blipFill>
            <a:blip r:embed="rId3"/>
            <a:stretch>
              <a:fillRect l="0" t="0" r="0" b="0"/>
            </a:stretch>
          </a:blipFill>
        </p:spPr>
      </p:sp>
      <p:sp>
        <p:nvSpPr>
          <p:cNvPr name="Freeform 4" id="4"/>
          <p:cNvSpPr/>
          <p:nvPr/>
        </p:nvSpPr>
        <p:spPr>
          <a:xfrm flipH="false" flipV="false" rot="-2700000">
            <a:off x="15272084" y="367631"/>
            <a:ext cx="2472059" cy="2146073"/>
          </a:xfrm>
          <a:custGeom>
            <a:avLst/>
            <a:gdLst/>
            <a:ahLst/>
            <a:cxnLst/>
            <a:rect r="r" b="b" t="t" l="l"/>
            <a:pathLst>
              <a:path h="2146073" w="2472059">
                <a:moveTo>
                  <a:pt x="0" y="0"/>
                </a:moveTo>
                <a:lnTo>
                  <a:pt x="2472059" y="0"/>
                </a:lnTo>
                <a:lnTo>
                  <a:pt x="2472059" y="2146073"/>
                </a:lnTo>
                <a:lnTo>
                  <a:pt x="0" y="2146073"/>
                </a:lnTo>
                <a:lnTo>
                  <a:pt x="0" y="0"/>
                </a:lnTo>
                <a:close/>
              </a:path>
            </a:pathLst>
          </a:custGeom>
          <a:blipFill>
            <a:blip r:embed="rId4"/>
            <a:stretch>
              <a:fillRect l="0" t="0" r="0" b="0"/>
            </a:stretch>
          </a:blipFill>
        </p:spPr>
      </p:sp>
      <p:sp>
        <p:nvSpPr>
          <p:cNvPr name="Freeform 5" id="5"/>
          <p:cNvSpPr/>
          <p:nvPr/>
        </p:nvSpPr>
        <p:spPr>
          <a:xfrm flipH="false" flipV="false" rot="-664290">
            <a:off x="16180584" y="3160799"/>
            <a:ext cx="2974542" cy="2143625"/>
          </a:xfrm>
          <a:custGeom>
            <a:avLst/>
            <a:gdLst/>
            <a:ahLst/>
            <a:cxnLst/>
            <a:rect r="r" b="b" t="t" l="l"/>
            <a:pathLst>
              <a:path h="2143625" w="2974542">
                <a:moveTo>
                  <a:pt x="0" y="0"/>
                </a:moveTo>
                <a:lnTo>
                  <a:pt x="2974543" y="0"/>
                </a:lnTo>
                <a:lnTo>
                  <a:pt x="2974543" y="2143626"/>
                </a:lnTo>
                <a:lnTo>
                  <a:pt x="0" y="2143626"/>
                </a:lnTo>
                <a:lnTo>
                  <a:pt x="0" y="0"/>
                </a:lnTo>
                <a:close/>
              </a:path>
            </a:pathLst>
          </a:custGeom>
          <a:blipFill>
            <a:blip r:embed="rId5"/>
            <a:stretch>
              <a:fillRect l="0" t="0" r="0" b="0"/>
            </a:stretch>
          </a:blipFill>
        </p:spPr>
      </p:sp>
      <p:sp>
        <p:nvSpPr>
          <p:cNvPr name="Freeform 6" id="6"/>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6"/>
            <a:stretch>
              <a:fillRect l="0" t="0" r="0" b="0"/>
            </a:stretch>
          </a:blipFill>
        </p:spPr>
      </p:sp>
      <p:sp>
        <p:nvSpPr>
          <p:cNvPr name="Freeform 7" id="7"/>
          <p:cNvSpPr/>
          <p:nvPr/>
        </p:nvSpPr>
        <p:spPr>
          <a:xfrm flipH="false" flipV="false" rot="0">
            <a:off x="8685141" y="1028700"/>
            <a:ext cx="8394310" cy="5071321"/>
          </a:xfrm>
          <a:custGeom>
            <a:avLst/>
            <a:gdLst/>
            <a:ahLst/>
            <a:cxnLst/>
            <a:rect r="r" b="b" t="t" l="l"/>
            <a:pathLst>
              <a:path h="5071321" w="8394310">
                <a:moveTo>
                  <a:pt x="0" y="0"/>
                </a:moveTo>
                <a:lnTo>
                  <a:pt x="8394310" y="0"/>
                </a:lnTo>
                <a:lnTo>
                  <a:pt x="8394310" y="5071321"/>
                </a:lnTo>
                <a:lnTo>
                  <a:pt x="0" y="5071321"/>
                </a:lnTo>
                <a:lnTo>
                  <a:pt x="0" y="0"/>
                </a:lnTo>
                <a:close/>
              </a:path>
            </a:pathLst>
          </a:custGeom>
          <a:blipFill>
            <a:blip r:embed="rId7"/>
            <a:stretch>
              <a:fillRect l="0" t="0" r="0" b="0"/>
            </a:stretch>
          </a:blipFill>
        </p:spPr>
      </p:sp>
      <p:sp>
        <p:nvSpPr>
          <p:cNvPr name="TextBox 8" id="8"/>
          <p:cNvSpPr txBox="true"/>
          <p:nvPr/>
        </p:nvSpPr>
        <p:spPr>
          <a:xfrm rot="0">
            <a:off x="3649895" y="165872"/>
            <a:ext cx="13088302"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2. CẤU TRÚC VÀ CƠ CHẾ HOẠT ĐỘNG CỦA AE</a:t>
            </a:r>
          </a:p>
        </p:txBody>
      </p:sp>
      <p:sp>
        <p:nvSpPr>
          <p:cNvPr name="TextBox 9" id="9"/>
          <p:cNvSpPr txBox="true"/>
          <p:nvPr/>
        </p:nvSpPr>
        <p:spPr>
          <a:xfrm rot="0">
            <a:off x="418326" y="1856492"/>
            <a:ext cx="7505344" cy="2657475"/>
          </a:xfrm>
          <a:prstGeom prst="rect">
            <a:avLst/>
          </a:prstGeom>
        </p:spPr>
        <p:txBody>
          <a:bodyPr anchor="t" rtlCol="false" tIns="0" lIns="0" bIns="0" rIns="0">
            <a:spAutoFit/>
          </a:bodyPr>
          <a:lstStyle/>
          <a:p>
            <a:pPr algn="ctr">
              <a:lnSpc>
                <a:spcPts val="4200"/>
              </a:lnSpc>
            </a:pPr>
            <a:r>
              <a:rPr lang="en-US" sz="3000">
                <a:solidFill>
                  <a:srgbClr val="000000"/>
                </a:solidFill>
                <a:latin typeface="Fira Sans"/>
              </a:rPr>
              <a:t>Ta thường mã hóa và giải mã bằng neural net hoặc khi xử lý ảnh ta dùng convolution neural net</a:t>
            </a:r>
          </a:p>
          <a:p>
            <a:pPr algn="ctr">
              <a:lnSpc>
                <a:spcPts val="4200"/>
              </a:lnSpc>
            </a:pPr>
            <a:r>
              <a:rPr lang="en-US" sz="3000">
                <a:solidFill>
                  <a:srgbClr val="000000"/>
                </a:solidFill>
                <a:latin typeface="Fira Sans"/>
              </a:rPr>
              <a:t>Hai bản này đều có trong thư viện PyTorch</a:t>
            </a:r>
          </a:p>
          <a:p>
            <a:pPr algn="ctr" marL="0" indent="0" lvl="0">
              <a:lnSpc>
                <a:spcPts val="4200"/>
              </a:lnSpc>
              <a:spcBef>
                <a:spcPct val="0"/>
              </a:spcBef>
            </a:pPr>
            <a:r>
              <a:rPr lang="en-US" sz="3000">
                <a:solidFill>
                  <a:srgbClr val="000000"/>
                </a:solidFill>
                <a:latin typeface="Fira Sans"/>
              </a:rPr>
              <a:t>Các bước này gọi là generative model</a:t>
            </a:r>
          </a:p>
        </p:txBody>
      </p:sp>
      <p:sp>
        <p:nvSpPr>
          <p:cNvPr name="Freeform 10" id="10"/>
          <p:cNvSpPr/>
          <p:nvPr/>
        </p:nvSpPr>
        <p:spPr>
          <a:xfrm flipH="false" flipV="false" rot="0">
            <a:off x="0" y="4513967"/>
            <a:ext cx="8434375" cy="5800717"/>
          </a:xfrm>
          <a:custGeom>
            <a:avLst/>
            <a:gdLst/>
            <a:ahLst/>
            <a:cxnLst/>
            <a:rect r="r" b="b" t="t" l="l"/>
            <a:pathLst>
              <a:path h="5800717" w="8434375">
                <a:moveTo>
                  <a:pt x="0" y="0"/>
                </a:moveTo>
                <a:lnTo>
                  <a:pt x="8434375" y="0"/>
                </a:lnTo>
                <a:lnTo>
                  <a:pt x="8434375" y="5800717"/>
                </a:lnTo>
                <a:lnTo>
                  <a:pt x="0" y="5800717"/>
                </a:lnTo>
                <a:lnTo>
                  <a:pt x="0" y="0"/>
                </a:lnTo>
                <a:close/>
              </a:path>
            </a:pathLst>
          </a:custGeom>
          <a:blipFill>
            <a:blip r:embed="rId8"/>
            <a:stretch>
              <a:fillRect l="0" t="0" r="0" b="0"/>
            </a:stretch>
          </a:blipFill>
          <a:ln cap="sq">
            <a:noFill/>
            <a:prstDash val="solid"/>
            <a:miter/>
          </a:ln>
        </p:spPr>
      </p:sp>
      <p:sp>
        <p:nvSpPr>
          <p:cNvPr name="TextBox 11" id="11"/>
          <p:cNvSpPr txBox="true"/>
          <p:nvPr/>
        </p:nvSpPr>
        <p:spPr>
          <a:xfrm rot="0">
            <a:off x="10106672" y="7112352"/>
            <a:ext cx="7152628" cy="2316480"/>
          </a:xfrm>
          <a:prstGeom prst="rect">
            <a:avLst/>
          </a:prstGeom>
        </p:spPr>
        <p:txBody>
          <a:bodyPr anchor="t" rtlCol="false" tIns="0" lIns="0" bIns="0" rIns="0">
            <a:spAutoFit/>
          </a:bodyPr>
          <a:lstStyle/>
          <a:p>
            <a:pPr algn="ctr" marL="0" indent="0" lvl="0">
              <a:lnSpc>
                <a:spcPts val="4620"/>
              </a:lnSpc>
              <a:spcBef>
                <a:spcPct val="0"/>
              </a:spcBef>
            </a:pPr>
            <a:r>
              <a:rPr lang="en-US" sz="3300">
                <a:solidFill>
                  <a:srgbClr val="000000"/>
                </a:solidFill>
                <a:latin typeface="Fira Sans"/>
              </a:rPr>
              <a:t>Có một lớp Linear làm giảm kích thước và một nhóm tăng kích thước. Đối với CNN ta có lớp tích chập Conv2d và  ConvTranspose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035123" cy="10287000"/>
          </a:xfrm>
          <a:prstGeom prst="rect">
            <a:avLst/>
          </a:prstGeom>
          <a:solidFill>
            <a:srgbClr val="F3F3F3"/>
          </a:solidFill>
        </p:spPr>
      </p:sp>
      <p:sp>
        <p:nvSpPr>
          <p:cNvPr name="Freeform 3" id="3"/>
          <p:cNvSpPr/>
          <p:nvPr/>
        </p:nvSpPr>
        <p:spPr>
          <a:xfrm flipH="false" flipV="false" rot="0">
            <a:off x="6899758" y="6840091"/>
            <a:ext cx="11388242" cy="1155329"/>
          </a:xfrm>
          <a:custGeom>
            <a:avLst/>
            <a:gdLst/>
            <a:ahLst/>
            <a:cxnLst/>
            <a:rect r="r" b="b" t="t" l="l"/>
            <a:pathLst>
              <a:path h="1155329" w="11388242">
                <a:moveTo>
                  <a:pt x="0" y="0"/>
                </a:moveTo>
                <a:lnTo>
                  <a:pt x="11388242" y="0"/>
                </a:lnTo>
                <a:lnTo>
                  <a:pt x="11388242" y="1155329"/>
                </a:lnTo>
                <a:lnTo>
                  <a:pt x="0" y="1155329"/>
                </a:lnTo>
                <a:lnTo>
                  <a:pt x="0" y="0"/>
                </a:lnTo>
                <a:close/>
              </a:path>
            </a:pathLst>
          </a:custGeom>
          <a:blipFill>
            <a:blip r:embed="rId2"/>
            <a:stretch>
              <a:fillRect l="0" t="0" r="0" b="0"/>
            </a:stretch>
          </a:blipFill>
        </p:spPr>
      </p:sp>
      <p:sp>
        <p:nvSpPr>
          <p:cNvPr name="Freeform 4" id="4"/>
          <p:cNvSpPr/>
          <p:nvPr/>
        </p:nvSpPr>
        <p:spPr>
          <a:xfrm flipH="false" flipV="false" rot="0">
            <a:off x="7724015" y="1916940"/>
            <a:ext cx="10921029" cy="4161151"/>
          </a:xfrm>
          <a:custGeom>
            <a:avLst/>
            <a:gdLst/>
            <a:ahLst/>
            <a:cxnLst/>
            <a:rect r="r" b="b" t="t" l="l"/>
            <a:pathLst>
              <a:path h="4161151" w="10921029">
                <a:moveTo>
                  <a:pt x="0" y="0"/>
                </a:moveTo>
                <a:lnTo>
                  <a:pt x="10921028" y="0"/>
                </a:lnTo>
                <a:lnTo>
                  <a:pt x="10921028" y="4161151"/>
                </a:lnTo>
                <a:lnTo>
                  <a:pt x="0" y="4161151"/>
                </a:lnTo>
                <a:lnTo>
                  <a:pt x="0" y="0"/>
                </a:lnTo>
                <a:close/>
              </a:path>
            </a:pathLst>
          </a:custGeom>
          <a:blipFill>
            <a:blip r:embed="rId3"/>
            <a:stretch>
              <a:fillRect l="0" t="0" r="0" b="0"/>
            </a:stretch>
          </a:blipFill>
        </p:spPr>
      </p:sp>
      <p:grpSp>
        <p:nvGrpSpPr>
          <p:cNvPr name="Group 5" id="5"/>
          <p:cNvGrpSpPr/>
          <p:nvPr/>
        </p:nvGrpSpPr>
        <p:grpSpPr>
          <a:xfrm rot="0">
            <a:off x="414709" y="5143500"/>
            <a:ext cx="6091283" cy="3154411"/>
            <a:chOff x="0" y="0"/>
            <a:chExt cx="1604288" cy="830791"/>
          </a:xfrm>
        </p:grpSpPr>
        <p:sp>
          <p:nvSpPr>
            <p:cNvPr name="Freeform 6" id="6"/>
            <p:cNvSpPr/>
            <p:nvPr/>
          </p:nvSpPr>
          <p:spPr>
            <a:xfrm flipH="false" flipV="false" rot="0">
              <a:off x="0" y="0"/>
              <a:ext cx="1604288" cy="830791"/>
            </a:xfrm>
            <a:custGeom>
              <a:avLst/>
              <a:gdLst/>
              <a:ahLst/>
              <a:cxnLst/>
              <a:rect r="r" b="b" t="t" l="l"/>
              <a:pathLst>
                <a:path h="830791" w="1604288">
                  <a:moveTo>
                    <a:pt x="0" y="0"/>
                  </a:moveTo>
                  <a:lnTo>
                    <a:pt x="1604288" y="0"/>
                  </a:lnTo>
                  <a:lnTo>
                    <a:pt x="1604288" y="830791"/>
                  </a:lnTo>
                  <a:lnTo>
                    <a:pt x="0" y="830791"/>
                  </a:lnTo>
                  <a:close/>
                </a:path>
              </a:pathLst>
            </a:custGeom>
            <a:gradFill rotWithShape="true">
              <a:gsLst>
                <a:gs pos="0">
                  <a:srgbClr val="8C52FF">
                    <a:alpha val="100000"/>
                  </a:srgbClr>
                </a:gs>
                <a:gs pos="100000">
                  <a:srgbClr val="5CE1E6">
                    <a:alpha val="100000"/>
                  </a:srgbClr>
                </a:gs>
              </a:gsLst>
              <a:lin ang="0"/>
            </a:gradFill>
          </p:spPr>
        </p:sp>
        <p:sp>
          <p:nvSpPr>
            <p:cNvPr name="TextBox 7" id="7"/>
            <p:cNvSpPr txBox="true"/>
            <p:nvPr/>
          </p:nvSpPr>
          <p:spPr>
            <a:xfrm>
              <a:off x="0" y="-66675"/>
              <a:ext cx="1604288" cy="897466"/>
            </a:xfrm>
            <a:prstGeom prst="rect">
              <a:avLst/>
            </a:prstGeom>
          </p:spPr>
          <p:txBody>
            <a:bodyPr anchor="ctr" rtlCol="false" tIns="50800" lIns="50800" bIns="50800" rIns="50800"/>
            <a:lstStyle/>
            <a:p>
              <a:pPr algn="ctr">
                <a:lnSpc>
                  <a:spcPts val="4619"/>
                </a:lnSpc>
                <a:spcBef>
                  <a:spcPct val="0"/>
                </a:spcBef>
              </a:pPr>
              <a:r>
                <a:rPr lang="en-US" sz="3299">
                  <a:solidFill>
                    <a:srgbClr val="000000"/>
                  </a:solidFill>
                  <a:latin typeface="Noto Serif Display"/>
                </a:rPr>
                <a:t>Hàm Loss là sai số bình phương trung bình trên tổng số pixels. Sau đó tính giá trị trung bình </a:t>
              </a:r>
            </a:p>
          </p:txBody>
        </p:sp>
      </p:grpSp>
      <p:sp>
        <p:nvSpPr>
          <p:cNvPr name="TextBox 8" id="8"/>
          <p:cNvSpPr txBox="true"/>
          <p:nvPr/>
        </p:nvSpPr>
        <p:spPr>
          <a:xfrm rot="0">
            <a:off x="265777" y="1907415"/>
            <a:ext cx="7323617" cy="1533525"/>
          </a:xfrm>
          <a:prstGeom prst="rect">
            <a:avLst/>
          </a:prstGeom>
        </p:spPr>
        <p:txBody>
          <a:bodyPr anchor="t" rtlCol="false" tIns="0" lIns="0" bIns="0" rIns="0">
            <a:spAutoFit/>
          </a:bodyPr>
          <a:lstStyle/>
          <a:p>
            <a:pPr algn="ctr">
              <a:lnSpc>
                <a:spcPts val="6000"/>
              </a:lnSpc>
              <a:spcBef>
                <a:spcPct val="0"/>
              </a:spcBef>
            </a:pPr>
            <a:r>
              <a:rPr lang="en-US" sz="5000">
                <a:solidFill>
                  <a:srgbClr val="242423"/>
                </a:solidFill>
                <a:latin typeface="Clear Sans"/>
              </a:rPr>
              <a:t>2. CẤU TRÚC VÀ CƠ CHẾ HOẠT ĐỘNG CỦA AE</a:t>
            </a:r>
          </a:p>
        </p:txBody>
      </p:sp>
      <p:sp>
        <p:nvSpPr>
          <p:cNvPr name="Freeform 9" id="9"/>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8984">
            <a:off x="14424424" y="8839969"/>
            <a:ext cx="3340354" cy="1788350"/>
          </a:xfrm>
          <a:custGeom>
            <a:avLst/>
            <a:gdLst/>
            <a:ahLst/>
            <a:cxnLst/>
            <a:rect r="r" b="b" t="t" l="l"/>
            <a:pathLst>
              <a:path h="1788350" w="3340354">
                <a:moveTo>
                  <a:pt x="0" y="0"/>
                </a:moveTo>
                <a:lnTo>
                  <a:pt x="3340353" y="0"/>
                </a:lnTo>
                <a:lnTo>
                  <a:pt x="3340353" y="1788350"/>
                </a:lnTo>
                <a:lnTo>
                  <a:pt x="0" y="1788350"/>
                </a:lnTo>
                <a:lnTo>
                  <a:pt x="0" y="0"/>
                </a:lnTo>
                <a:close/>
              </a:path>
            </a:pathLst>
          </a:custGeom>
          <a:blipFill>
            <a:blip r:embed="rId2"/>
            <a:stretch>
              <a:fillRect l="0" t="0" r="0" b="0"/>
            </a:stretch>
          </a:blipFill>
        </p:spPr>
      </p:sp>
      <p:sp>
        <p:nvSpPr>
          <p:cNvPr name="Freeform 3" id="3"/>
          <p:cNvSpPr/>
          <p:nvPr/>
        </p:nvSpPr>
        <p:spPr>
          <a:xfrm flipH="false" flipV="false" rot="0">
            <a:off x="17030756" y="5711827"/>
            <a:ext cx="2062484" cy="2131895"/>
          </a:xfrm>
          <a:custGeom>
            <a:avLst/>
            <a:gdLst/>
            <a:ahLst/>
            <a:cxnLst/>
            <a:rect r="r" b="b" t="t" l="l"/>
            <a:pathLst>
              <a:path h="2131895" w="2062484">
                <a:moveTo>
                  <a:pt x="0" y="0"/>
                </a:moveTo>
                <a:lnTo>
                  <a:pt x="2062485" y="0"/>
                </a:lnTo>
                <a:lnTo>
                  <a:pt x="2062485" y="2131895"/>
                </a:lnTo>
                <a:lnTo>
                  <a:pt x="0" y="2131895"/>
                </a:lnTo>
                <a:lnTo>
                  <a:pt x="0" y="0"/>
                </a:lnTo>
                <a:close/>
              </a:path>
            </a:pathLst>
          </a:custGeom>
          <a:blipFill>
            <a:blip r:embed="rId3"/>
            <a:stretch>
              <a:fillRect l="0" t="0" r="0" b="0"/>
            </a:stretch>
          </a:blipFill>
        </p:spPr>
      </p:sp>
      <p:sp>
        <p:nvSpPr>
          <p:cNvPr name="Freeform 4" id="4"/>
          <p:cNvSpPr/>
          <p:nvPr/>
        </p:nvSpPr>
        <p:spPr>
          <a:xfrm flipH="false" flipV="false" rot="0">
            <a:off x="2273285" y="1182262"/>
            <a:ext cx="14986015" cy="7479384"/>
          </a:xfrm>
          <a:custGeom>
            <a:avLst/>
            <a:gdLst/>
            <a:ahLst/>
            <a:cxnLst/>
            <a:rect r="r" b="b" t="t" l="l"/>
            <a:pathLst>
              <a:path h="7479384" w="14986015">
                <a:moveTo>
                  <a:pt x="0" y="0"/>
                </a:moveTo>
                <a:lnTo>
                  <a:pt x="14986015" y="0"/>
                </a:lnTo>
                <a:lnTo>
                  <a:pt x="14986015" y="7479384"/>
                </a:lnTo>
                <a:lnTo>
                  <a:pt x="0" y="7479384"/>
                </a:lnTo>
                <a:lnTo>
                  <a:pt x="0" y="0"/>
                </a:lnTo>
                <a:close/>
              </a:path>
            </a:pathLst>
          </a:custGeom>
          <a:blipFill>
            <a:blip r:embed="rId4"/>
            <a:stretch>
              <a:fillRect l="0" t="0" r="0" b="0"/>
            </a:stretch>
          </a:blipFill>
        </p:spPr>
      </p:sp>
      <p:sp>
        <p:nvSpPr>
          <p:cNvPr name="TextBox 5" id="5"/>
          <p:cNvSpPr txBox="true"/>
          <p:nvPr/>
        </p:nvSpPr>
        <p:spPr>
          <a:xfrm rot="0">
            <a:off x="3761169" y="257175"/>
            <a:ext cx="12653367"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3. VAE - KIẾN TRÚC VÀ CƠ CHẾ HOẠT ĐỘNG</a:t>
            </a:r>
          </a:p>
        </p:txBody>
      </p:sp>
      <p:sp>
        <p:nvSpPr>
          <p:cNvPr name="TextBox 6" id="6"/>
          <p:cNvSpPr txBox="true"/>
          <p:nvPr/>
        </p:nvSpPr>
        <p:spPr>
          <a:xfrm rot="0">
            <a:off x="226001" y="8594971"/>
            <a:ext cx="1806199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Fira Sans"/>
              </a:rPr>
              <a:t>Mô hình sinh ra để thay thế cho latent space truyền thống.</a:t>
            </a:r>
          </a:p>
          <a:p>
            <a:pPr algn="ctr" marL="0" indent="0" lvl="0">
              <a:lnSpc>
                <a:spcPts val="4759"/>
              </a:lnSpc>
              <a:spcBef>
                <a:spcPct val="0"/>
              </a:spcBef>
            </a:pPr>
            <a:r>
              <a:rPr lang="en-US" sz="3399">
                <a:solidFill>
                  <a:srgbClr val="000000"/>
                </a:solidFill>
                <a:latin typeface="Fira Sans"/>
              </a:rPr>
              <a:t>Thay vì biểu diễn trên 1 vecto, data sau khi mã hóa sẽ biểu diễn theo phân phối xác suất.    </a:t>
            </a:r>
          </a:p>
        </p:txBody>
      </p:sp>
      <p:sp>
        <p:nvSpPr>
          <p:cNvPr name="Freeform 7" id="7"/>
          <p:cNvSpPr/>
          <p:nvPr/>
        </p:nvSpPr>
        <p:spPr>
          <a:xfrm flipH="false" flipV="false" rot="0">
            <a:off x="265777" y="290192"/>
            <a:ext cx="2685483" cy="1477015"/>
          </a:xfrm>
          <a:custGeom>
            <a:avLst/>
            <a:gdLst/>
            <a:ahLst/>
            <a:cxnLst/>
            <a:rect r="r" b="b" t="t" l="l"/>
            <a:pathLst>
              <a:path h="1477015" w="2685483">
                <a:moveTo>
                  <a:pt x="0" y="0"/>
                </a:moveTo>
                <a:lnTo>
                  <a:pt x="2685483" y="0"/>
                </a:lnTo>
                <a:lnTo>
                  <a:pt x="2685483" y="1477016"/>
                </a:lnTo>
                <a:lnTo>
                  <a:pt x="0" y="1477016"/>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51455" y="7841680"/>
            <a:ext cx="3270713" cy="3194056"/>
          </a:xfrm>
          <a:custGeom>
            <a:avLst/>
            <a:gdLst/>
            <a:ahLst/>
            <a:cxnLst/>
            <a:rect r="r" b="b" t="t" l="l"/>
            <a:pathLst>
              <a:path h="3194056" w="3270713">
                <a:moveTo>
                  <a:pt x="0" y="0"/>
                </a:moveTo>
                <a:lnTo>
                  <a:pt x="3270713" y="0"/>
                </a:lnTo>
                <a:lnTo>
                  <a:pt x="3270713" y="3194056"/>
                </a:lnTo>
                <a:lnTo>
                  <a:pt x="0" y="3194056"/>
                </a:lnTo>
                <a:lnTo>
                  <a:pt x="0" y="0"/>
                </a:lnTo>
                <a:close/>
              </a:path>
            </a:pathLst>
          </a:custGeom>
          <a:blipFill>
            <a:blip r:embed="rId2"/>
            <a:stretch>
              <a:fillRect l="0" t="0" r="0" b="0"/>
            </a:stretch>
          </a:blipFill>
        </p:spPr>
      </p:sp>
      <p:sp>
        <p:nvSpPr>
          <p:cNvPr name="Freeform 3" id="3"/>
          <p:cNvSpPr/>
          <p:nvPr/>
        </p:nvSpPr>
        <p:spPr>
          <a:xfrm flipH="false" flipV="false" rot="-4407979">
            <a:off x="6594292" y="7640545"/>
            <a:ext cx="1934458" cy="2241696"/>
          </a:xfrm>
          <a:custGeom>
            <a:avLst/>
            <a:gdLst/>
            <a:ahLst/>
            <a:cxnLst/>
            <a:rect r="r" b="b" t="t" l="l"/>
            <a:pathLst>
              <a:path h="2241696" w="1934458">
                <a:moveTo>
                  <a:pt x="0" y="0"/>
                </a:moveTo>
                <a:lnTo>
                  <a:pt x="1934459" y="0"/>
                </a:lnTo>
                <a:lnTo>
                  <a:pt x="1934459" y="2241696"/>
                </a:lnTo>
                <a:lnTo>
                  <a:pt x="0" y="2241696"/>
                </a:lnTo>
                <a:lnTo>
                  <a:pt x="0" y="0"/>
                </a:lnTo>
                <a:close/>
              </a:path>
            </a:pathLst>
          </a:custGeom>
          <a:blipFill>
            <a:blip r:embed="rId3"/>
            <a:stretch>
              <a:fillRect l="0" t="0" r="0" b="0"/>
            </a:stretch>
          </a:blipFill>
        </p:spPr>
      </p:sp>
      <p:sp>
        <p:nvSpPr>
          <p:cNvPr name="Freeform 4" id="4"/>
          <p:cNvSpPr/>
          <p:nvPr/>
        </p:nvSpPr>
        <p:spPr>
          <a:xfrm flipH="false" flipV="false" rot="4317319">
            <a:off x="2140137" y="-1161060"/>
            <a:ext cx="3681145" cy="3493680"/>
          </a:xfrm>
          <a:custGeom>
            <a:avLst/>
            <a:gdLst/>
            <a:ahLst/>
            <a:cxnLst/>
            <a:rect r="r" b="b" t="t" l="l"/>
            <a:pathLst>
              <a:path h="3493680" w="3681145">
                <a:moveTo>
                  <a:pt x="0" y="0"/>
                </a:moveTo>
                <a:lnTo>
                  <a:pt x="3681146" y="0"/>
                </a:lnTo>
                <a:lnTo>
                  <a:pt x="3681146" y="3493680"/>
                </a:lnTo>
                <a:lnTo>
                  <a:pt x="0" y="3493680"/>
                </a:lnTo>
                <a:lnTo>
                  <a:pt x="0" y="0"/>
                </a:lnTo>
                <a:close/>
              </a:path>
            </a:pathLst>
          </a:custGeom>
          <a:blipFill>
            <a:blip r:embed="rId4"/>
            <a:stretch>
              <a:fillRect l="0" t="0" r="0" b="0"/>
            </a:stretch>
          </a:blipFill>
        </p:spPr>
      </p:sp>
      <p:sp>
        <p:nvSpPr>
          <p:cNvPr name="AutoShape 5" id="5"/>
          <p:cNvSpPr/>
          <p:nvPr/>
        </p:nvSpPr>
        <p:spPr>
          <a:xfrm rot="0">
            <a:off x="19050" y="1836839"/>
            <a:ext cx="18288000" cy="6613323"/>
          </a:xfrm>
          <a:prstGeom prst="rect">
            <a:avLst/>
          </a:prstGeom>
          <a:solidFill>
            <a:srgbClr val="F3F3F3"/>
          </a:solidFill>
        </p:spPr>
      </p:sp>
      <p:sp>
        <p:nvSpPr>
          <p:cNvPr name="Freeform 6" id="6"/>
          <p:cNvSpPr/>
          <p:nvPr/>
        </p:nvSpPr>
        <p:spPr>
          <a:xfrm flipH="false" flipV="false" rot="1908220">
            <a:off x="-90867" y="7454961"/>
            <a:ext cx="2808945" cy="1959573"/>
          </a:xfrm>
          <a:custGeom>
            <a:avLst/>
            <a:gdLst/>
            <a:ahLst/>
            <a:cxnLst/>
            <a:rect r="r" b="b" t="t" l="l"/>
            <a:pathLst>
              <a:path h="1959573" w="2808945">
                <a:moveTo>
                  <a:pt x="0" y="0"/>
                </a:moveTo>
                <a:lnTo>
                  <a:pt x="2808945" y="0"/>
                </a:lnTo>
                <a:lnTo>
                  <a:pt x="2808945" y="1959574"/>
                </a:lnTo>
                <a:lnTo>
                  <a:pt x="0" y="1959574"/>
                </a:lnTo>
                <a:lnTo>
                  <a:pt x="0" y="0"/>
                </a:lnTo>
                <a:close/>
              </a:path>
            </a:pathLst>
          </a:custGeom>
          <a:blipFill>
            <a:blip r:embed="rId5"/>
            <a:stretch>
              <a:fillRect l="0" t="0" r="0" b="0"/>
            </a:stretch>
          </a:blipFill>
        </p:spPr>
      </p:sp>
      <p:sp>
        <p:nvSpPr>
          <p:cNvPr name="Freeform 7" id="7"/>
          <p:cNvSpPr/>
          <p:nvPr/>
        </p:nvSpPr>
        <p:spPr>
          <a:xfrm flipH="false" flipV="false" rot="0">
            <a:off x="14464165" y="499544"/>
            <a:ext cx="2290907" cy="1988809"/>
          </a:xfrm>
          <a:custGeom>
            <a:avLst/>
            <a:gdLst/>
            <a:ahLst/>
            <a:cxnLst/>
            <a:rect r="r" b="b" t="t" l="l"/>
            <a:pathLst>
              <a:path h="1988809" w="2290907">
                <a:moveTo>
                  <a:pt x="0" y="0"/>
                </a:moveTo>
                <a:lnTo>
                  <a:pt x="2290906" y="0"/>
                </a:lnTo>
                <a:lnTo>
                  <a:pt x="2290906" y="1988809"/>
                </a:lnTo>
                <a:lnTo>
                  <a:pt x="0" y="1988809"/>
                </a:lnTo>
                <a:lnTo>
                  <a:pt x="0" y="0"/>
                </a:lnTo>
                <a:close/>
              </a:path>
            </a:pathLst>
          </a:custGeom>
          <a:blipFill>
            <a:blip r:embed="rId6"/>
            <a:stretch>
              <a:fillRect l="0" t="0" r="0" b="0"/>
            </a:stretch>
          </a:blipFill>
        </p:spPr>
      </p:sp>
      <p:sp>
        <p:nvSpPr>
          <p:cNvPr name="Freeform 8" id="8"/>
          <p:cNvSpPr/>
          <p:nvPr/>
        </p:nvSpPr>
        <p:spPr>
          <a:xfrm flipH="false" flipV="false" rot="1124000">
            <a:off x="8547456" y="253467"/>
            <a:ext cx="2866479" cy="2065749"/>
          </a:xfrm>
          <a:custGeom>
            <a:avLst/>
            <a:gdLst/>
            <a:ahLst/>
            <a:cxnLst/>
            <a:rect r="r" b="b" t="t" l="l"/>
            <a:pathLst>
              <a:path h="2065749" w="2866479">
                <a:moveTo>
                  <a:pt x="0" y="0"/>
                </a:moveTo>
                <a:lnTo>
                  <a:pt x="2866479" y="0"/>
                </a:lnTo>
                <a:lnTo>
                  <a:pt x="2866479" y="2065749"/>
                </a:lnTo>
                <a:lnTo>
                  <a:pt x="0" y="2065749"/>
                </a:lnTo>
                <a:lnTo>
                  <a:pt x="0" y="0"/>
                </a:lnTo>
                <a:close/>
              </a:path>
            </a:pathLst>
          </a:custGeom>
          <a:blipFill>
            <a:blip r:embed="rId7"/>
            <a:stretch>
              <a:fillRect l="0" t="0" r="0" b="0"/>
            </a:stretch>
          </a:blipFill>
        </p:spPr>
      </p:sp>
      <p:sp>
        <p:nvSpPr>
          <p:cNvPr name="Freeform 9" id="9"/>
          <p:cNvSpPr/>
          <p:nvPr/>
        </p:nvSpPr>
        <p:spPr>
          <a:xfrm flipH="false" flipV="false" rot="0">
            <a:off x="406914" y="290192"/>
            <a:ext cx="2685483" cy="1477015"/>
          </a:xfrm>
          <a:custGeom>
            <a:avLst/>
            <a:gdLst/>
            <a:ahLst/>
            <a:cxnLst/>
            <a:rect r="r" b="b" t="t" l="l"/>
            <a:pathLst>
              <a:path h="1477015" w="2685483">
                <a:moveTo>
                  <a:pt x="0" y="0"/>
                </a:moveTo>
                <a:lnTo>
                  <a:pt x="2685482" y="0"/>
                </a:lnTo>
                <a:lnTo>
                  <a:pt x="2685482" y="1477016"/>
                </a:lnTo>
                <a:lnTo>
                  <a:pt x="0" y="1477016"/>
                </a:lnTo>
                <a:lnTo>
                  <a:pt x="0" y="0"/>
                </a:lnTo>
                <a:close/>
              </a:path>
            </a:pathLst>
          </a:custGeom>
          <a:blipFill>
            <a:blip r:embed="rId8"/>
            <a:stretch>
              <a:fillRect l="0" t="0" r="0" b="0"/>
            </a:stretch>
          </a:blipFill>
        </p:spPr>
      </p:sp>
      <p:sp>
        <p:nvSpPr>
          <p:cNvPr name="Freeform 10" id="10"/>
          <p:cNvSpPr/>
          <p:nvPr/>
        </p:nvSpPr>
        <p:spPr>
          <a:xfrm flipH="false" flipV="false" rot="0">
            <a:off x="3326704" y="966780"/>
            <a:ext cx="13652646" cy="7091791"/>
          </a:xfrm>
          <a:custGeom>
            <a:avLst/>
            <a:gdLst/>
            <a:ahLst/>
            <a:cxnLst/>
            <a:rect r="r" b="b" t="t" l="l"/>
            <a:pathLst>
              <a:path h="7091791" w="13652646">
                <a:moveTo>
                  <a:pt x="0" y="0"/>
                </a:moveTo>
                <a:lnTo>
                  <a:pt x="13652646" y="0"/>
                </a:lnTo>
                <a:lnTo>
                  <a:pt x="13652646" y="7091791"/>
                </a:lnTo>
                <a:lnTo>
                  <a:pt x="0" y="7091791"/>
                </a:lnTo>
                <a:lnTo>
                  <a:pt x="0" y="0"/>
                </a:lnTo>
                <a:close/>
              </a:path>
            </a:pathLst>
          </a:custGeom>
          <a:blipFill>
            <a:blip r:embed="rId9"/>
            <a:stretch>
              <a:fillRect l="0" t="0" r="0" b="0"/>
            </a:stretch>
          </a:blipFill>
        </p:spPr>
      </p:sp>
      <p:sp>
        <p:nvSpPr>
          <p:cNvPr name="TextBox 11" id="11"/>
          <p:cNvSpPr txBox="true"/>
          <p:nvPr/>
        </p:nvSpPr>
        <p:spPr>
          <a:xfrm rot="0">
            <a:off x="3826343" y="195255"/>
            <a:ext cx="12653367" cy="771525"/>
          </a:xfrm>
          <a:prstGeom prst="rect">
            <a:avLst/>
          </a:prstGeom>
        </p:spPr>
        <p:txBody>
          <a:bodyPr anchor="t" rtlCol="false" tIns="0" lIns="0" bIns="0" rIns="0">
            <a:spAutoFit/>
          </a:bodyPr>
          <a:lstStyle/>
          <a:p>
            <a:pPr algn="ctr">
              <a:lnSpc>
                <a:spcPts val="6000"/>
              </a:lnSpc>
              <a:spcBef>
                <a:spcPct val="0"/>
              </a:spcBef>
            </a:pPr>
            <a:r>
              <a:rPr lang="en-US" sz="5000">
                <a:solidFill>
                  <a:srgbClr val="000000"/>
                </a:solidFill>
                <a:latin typeface="Clear Sans"/>
              </a:rPr>
              <a:t>3. VAE - KIẾN TRÚC VÀ CƠ CHẾ HOẠT ĐỘNG</a:t>
            </a:r>
          </a:p>
        </p:txBody>
      </p:sp>
      <p:sp>
        <p:nvSpPr>
          <p:cNvPr name="TextBox 12" id="12"/>
          <p:cNvSpPr txBox="true"/>
          <p:nvPr/>
        </p:nvSpPr>
        <p:spPr>
          <a:xfrm rot="0">
            <a:off x="4635354" y="7991896"/>
            <a:ext cx="13652646" cy="1780540"/>
          </a:xfrm>
          <a:prstGeom prst="rect">
            <a:avLst/>
          </a:prstGeom>
        </p:spPr>
        <p:txBody>
          <a:bodyPr anchor="t" rtlCol="false" tIns="0" lIns="0" bIns="0" rIns="0">
            <a:spAutoFit/>
          </a:bodyPr>
          <a:lstStyle/>
          <a:p>
            <a:pPr algn="ctr">
              <a:lnSpc>
                <a:spcPts val="4759"/>
              </a:lnSpc>
            </a:pPr>
            <a:r>
              <a:rPr lang="en-US" sz="3399">
                <a:solidFill>
                  <a:srgbClr val="000000"/>
                </a:solidFill>
                <a:latin typeface="Fira Sans"/>
              </a:rPr>
              <a:t>Tại phần sampling  ta so sánh sự khác nhau giữa standar devaition( độ lệch chuẩn) với latent distribution(phân phối)</a:t>
            </a:r>
          </a:p>
          <a:p>
            <a:pPr algn="ctr">
              <a:lnSpc>
                <a:spcPts val="4759"/>
              </a:lnSpc>
            </a:pPr>
            <a:r>
              <a:rPr lang="en-US" sz="3399">
                <a:solidFill>
                  <a:srgbClr val="000000"/>
                </a:solidFill>
                <a:latin typeface="Fira Sans"/>
              </a:rPr>
              <a:t>Sau đó biểu diễn thành vector z sau đó decoder để thành x hat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DAF_ByS8pTI</dc:identifier>
  <dcterms:modified xsi:type="dcterms:W3CDTF">2011-08-01T06:04:30Z</dcterms:modified>
  <cp:revision>1</cp:revision>
  <dc:title>Computer vision</dc:title>
</cp:coreProperties>
</file>